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8" r:id="rId3"/>
    <p:sldId id="279" r:id="rId4"/>
    <p:sldId id="284" r:id="rId5"/>
    <p:sldId id="298" r:id="rId6"/>
    <p:sldId id="299" r:id="rId7"/>
    <p:sldId id="265" r:id="rId8"/>
    <p:sldId id="266" r:id="rId9"/>
    <p:sldId id="286" r:id="rId10"/>
    <p:sldId id="300" r:id="rId11"/>
    <p:sldId id="288" r:id="rId12"/>
    <p:sldId id="301" r:id="rId13"/>
    <p:sldId id="290" r:id="rId14"/>
    <p:sldId id="292" r:id="rId15"/>
    <p:sldId id="293" r:id="rId16"/>
    <p:sldId id="294" r:id="rId17"/>
    <p:sldId id="295" r:id="rId18"/>
    <p:sldId id="304" r:id="rId19"/>
    <p:sldId id="305"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p:restoredTop sz="94565"/>
  </p:normalViewPr>
  <p:slideViewPr>
    <p:cSldViewPr snapToGrid="0" snapToObjects="1">
      <p:cViewPr varScale="1">
        <p:scale>
          <a:sx n="129" d="100"/>
          <a:sy n="129" d="100"/>
        </p:scale>
        <p:origin x="23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67B18-8F25-1F44-A8CE-B3CE24F59C2E}" type="datetimeFigureOut">
              <a:rPr lang="en-US" smtClean="0"/>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73A8C-C7D8-4042-A572-561AA61A0481}" type="slidenum">
              <a:rPr lang="en-US" smtClean="0"/>
              <a:t>‹#›</a:t>
            </a:fld>
            <a:endParaRPr lang="en-US"/>
          </a:p>
        </p:txBody>
      </p:sp>
    </p:spTree>
    <p:extLst>
      <p:ext uri="{BB962C8B-B14F-4D97-AF65-F5344CB8AC3E}">
        <p14:creationId xmlns:p14="http://schemas.microsoft.com/office/powerpoint/2010/main" val="130685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7EADF2-FAB0-554D-A67E-98B6E3D00899}"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9376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EADF2-FAB0-554D-A67E-98B6E3D00899}"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23103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EADF2-FAB0-554D-A67E-98B6E3D00899}"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28190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EADF2-FAB0-554D-A67E-98B6E3D00899}"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79390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EADF2-FAB0-554D-A67E-98B6E3D00899}"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56152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EADF2-FAB0-554D-A67E-98B6E3D00899}"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1507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EADF2-FAB0-554D-A67E-98B6E3D00899}" type="datetimeFigureOut">
              <a:rPr lang="en-US" smtClean="0"/>
              <a:t>5/18/20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32699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EADF2-FAB0-554D-A67E-98B6E3D00899}" type="datetimeFigureOut">
              <a:rPr lang="en-US" smtClean="0"/>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25366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EADF2-FAB0-554D-A67E-98B6E3D00899}" type="datetimeFigureOut">
              <a:rPr lang="en-US" smtClean="0"/>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133093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EADF2-FAB0-554D-A67E-98B6E3D00899}"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88393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EADF2-FAB0-554D-A67E-98B6E3D00899}"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77529-A4EB-0F45-A96F-1DBA25B5C9EF}" type="slidenum">
              <a:rPr lang="en-US" smtClean="0"/>
              <a:t>‹#›</a:t>
            </a:fld>
            <a:endParaRPr lang="en-US"/>
          </a:p>
        </p:txBody>
      </p:sp>
    </p:spTree>
    <p:extLst>
      <p:ext uri="{BB962C8B-B14F-4D97-AF65-F5344CB8AC3E}">
        <p14:creationId xmlns:p14="http://schemas.microsoft.com/office/powerpoint/2010/main" val="4537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EADF2-FAB0-554D-A67E-98B6E3D00899}" type="datetimeFigureOut">
              <a:rPr lang="en-US" smtClean="0"/>
              <a:t>5/18/20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7529-A4EB-0F45-A96F-1DBA25B5C9EF}" type="slidenum">
              <a:rPr lang="en-US" smtClean="0"/>
              <a:t>‹#›</a:t>
            </a:fld>
            <a:endParaRPr lang="en-US"/>
          </a:p>
        </p:txBody>
      </p:sp>
    </p:spTree>
    <p:extLst>
      <p:ext uri="{BB962C8B-B14F-4D97-AF65-F5344CB8AC3E}">
        <p14:creationId xmlns:p14="http://schemas.microsoft.com/office/powerpoint/2010/main" val="199991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roduct-help.interfolio.com/m/33238/l/677357-view-and-respond-to-files-shared-with-you-by-a-committee-rebuttal#when-files-are-shared-with-you-you-will-receive-an-email-message-prompting-you-to-log-into-your-account-and-view-the-fil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oduct-help.interfolio.com/m/27438/l/644605-how-to-create-collections-of-your-materials#to_access_the_collections_feature_navigate_to_the_materials_page_of_your_dossier"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5286" y="1431598"/>
            <a:ext cx="8263154" cy="5292909"/>
          </a:xfrm>
          <a:prstGeom prst="rect">
            <a:avLst/>
          </a:prstGeom>
        </p:spPr>
      </p:pic>
      <p:cxnSp>
        <p:nvCxnSpPr>
          <p:cNvPr id="6" name="Straight Arrow Connector 5"/>
          <p:cNvCxnSpPr/>
          <p:nvPr/>
        </p:nvCxnSpPr>
        <p:spPr>
          <a:xfrm>
            <a:off x="4475919" y="4800555"/>
            <a:ext cx="548450" cy="2354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71E4D2-DF85-7C4B-AA0A-F6D506FDEDD6}"/>
              </a:ext>
            </a:extLst>
          </p:cNvPr>
          <p:cNvSpPr txBox="1"/>
          <p:nvPr/>
        </p:nvSpPr>
        <p:spPr>
          <a:xfrm>
            <a:off x="1685286" y="327546"/>
            <a:ext cx="8386762" cy="1200329"/>
          </a:xfrm>
          <a:prstGeom prst="rect">
            <a:avLst/>
          </a:prstGeom>
          <a:noFill/>
        </p:spPr>
        <p:txBody>
          <a:bodyPr wrap="square" rtlCol="0">
            <a:spAutoFit/>
          </a:bodyPr>
          <a:lstStyle/>
          <a:p>
            <a:r>
              <a:rPr lang="en-US" dirty="0">
                <a:solidFill>
                  <a:srgbClr val="FF0000"/>
                </a:solidFill>
              </a:rPr>
              <a:t>As soon as your case is created in ACRS you will receive an email (resembling the screenshot below). After you click “view case”, you will be directed to the “single sign on” page of UC Merced</a:t>
            </a:r>
          </a:p>
          <a:p>
            <a:endParaRPr lang="en-US" dirty="0">
              <a:solidFill>
                <a:srgbClr val="FF0000"/>
              </a:solidFill>
            </a:endParaRPr>
          </a:p>
        </p:txBody>
      </p:sp>
    </p:spTree>
    <p:extLst>
      <p:ext uri="{BB962C8B-B14F-4D97-AF65-F5344CB8AC3E}">
        <p14:creationId xmlns:p14="http://schemas.microsoft.com/office/powerpoint/2010/main" val="58568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C4E08ADC-67E9-8B4F-8C8D-9AF8139539BC}"/>
              </a:ext>
            </a:extLst>
          </p:cNvPr>
          <p:cNvPicPr>
            <a:picLocks noChangeAspect="1"/>
          </p:cNvPicPr>
          <p:nvPr/>
        </p:nvPicPr>
        <p:blipFill>
          <a:blip r:embed="rId2"/>
          <a:stretch>
            <a:fillRect/>
          </a:stretch>
        </p:blipFill>
        <p:spPr>
          <a:xfrm>
            <a:off x="1923122" y="0"/>
            <a:ext cx="8345756" cy="6858000"/>
          </a:xfrm>
          <a:prstGeom prst="rect">
            <a:avLst/>
          </a:prstGeom>
        </p:spPr>
      </p:pic>
      <p:cxnSp>
        <p:nvCxnSpPr>
          <p:cNvPr id="5" name="Straight Arrow Connector 4">
            <a:extLst>
              <a:ext uri="{FF2B5EF4-FFF2-40B4-BE49-F238E27FC236}">
                <a16:creationId xmlns:a16="http://schemas.microsoft.com/office/drawing/2014/main" id="{77034461-ACB7-2342-A69C-5A09DBA3895E}"/>
              </a:ext>
            </a:extLst>
          </p:cNvPr>
          <p:cNvCxnSpPr/>
          <p:nvPr/>
        </p:nvCxnSpPr>
        <p:spPr>
          <a:xfrm>
            <a:off x="8073769" y="2061632"/>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0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723866-9407-7749-8B59-1DA2C6ECEA30}"/>
              </a:ext>
            </a:extLst>
          </p:cNvPr>
          <p:cNvPicPr>
            <a:picLocks noChangeAspect="1"/>
          </p:cNvPicPr>
          <p:nvPr/>
        </p:nvPicPr>
        <p:blipFill>
          <a:blip r:embed="rId2"/>
          <a:stretch>
            <a:fillRect/>
          </a:stretch>
        </p:blipFill>
        <p:spPr>
          <a:xfrm>
            <a:off x="1765300" y="1314450"/>
            <a:ext cx="8661400" cy="4229100"/>
          </a:xfrm>
          <a:prstGeom prst="rect">
            <a:avLst/>
          </a:prstGeom>
        </p:spPr>
      </p:pic>
      <p:cxnSp>
        <p:nvCxnSpPr>
          <p:cNvPr id="5" name="Straight Arrow Connector 4"/>
          <p:cNvCxnSpPr/>
          <p:nvPr/>
        </p:nvCxnSpPr>
        <p:spPr>
          <a:xfrm>
            <a:off x="6751825" y="3344917"/>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0080F-D103-A140-9CF7-63A0EEBDD7DC}"/>
              </a:ext>
            </a:extLst>
          </p:cNvPr>
          <p:cNvSpPr>
            <a:spLocks noGrp="1"/>
          </p:cNvSpPr>
          <p:nvPr>
            <p:ph idx="1"/>
          </p:nvPr>
        </p:nvSpPr>
        <p:spPr/>
        <p:txBody>
          <a:bodyPr/>
          <a:lstStyle/>
          <a:p>
            <a:pPr marL="0" indent="0" algn="ctr">
              <a:buNone/>
            </a:pPr>
            <a:r>
              <a:rPr lang="en-US" dirty="0"/>
              <a:t>At this time you may either logout and work on your packet later.</a:t>
            </a:r>
          </a:p>
          <a:p>
            <a:pPr marL="0" indent="0" algn="ctr">
              <a:buNone/>
            </a:pPr>
            <a:r>
              <a:rPr lang="en-US" dirty="0"/>
              <a:t>Or</a:t>
            </a:r>
          </a:p>
          <a:p>
            <a:pPr marL="0" indent="0" algn="ctr">
              <a:buNone/>
            </a:pPr>
            <a:r>
              <a:rPr lang="en-US" dirty="0"/>
              <a:t>Continue uploading the rest of the documents and submit the “Candidate Section”</a:t>
            </a:r>
          </a:p>
        </p:txBody>
      </p:sp>
    </p:spTree>
    <p:extLst>
      <p:ext uri="{BB962C8B-B14F-4D97-AF65-F5344CB8AC3E}">
        <p14:creationId xmlns:p14="http://schemas.microsoft.com/office/powerpoint/2010/main" val="16745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1D54F2D-E860-394E-8562-19474F341C13}"/>
              </a:ext>
            </a:extLst>
          </p:cNvPr>
          <p:cNvPicPr>
            <a:picLocks noChangeAspect="1"/>
          </p:cNvPicPr>
          <p:nvPr/>
        </p:nvPicPr>
        <p:blipFill>
          <a:blip r:embed="rId2"/>
          <a:stretch>
            <a:fillRect/>
          </a:stretch>
        </p:blipFill>
        <p:spPr>
          <a:xfrm>
            <a:off x="519928" y="0"/>
            <a:ext cx="11152144" cy="6858000"/>
          </a:xfrm>
          <a:prstGeom prst="rect">
            <a:avLst/>
          </a:prstGeom>
        </p:spPr>
      </p:pic>
      <p:cxnSp>
        <p:nvCxnSpPr>
          <p:cNvPr id="5" name="Straight Arrow Connector 4"/>
          <p:cNvCxnSpPr/>
          <p:nvPr/>
        </p:nvCxnSpPr>
        <p:spPr>
          <a:xfrm>
            <a:off x="9973861" y="3022787"/>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34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85549"/>
            <a:ext cx="9465448" cy="6243838"/>
          </a:xfrm>
          <a:prstGeom prst="rect">
            <a:avLst/>
          </a:prstGeom>
        </p:spPr>
      </p:pic>
      <p:cxnSp>
        <p:nvCxnSpPr>
          <p:cNvPr id="5" name="Straight Arrow Connector 4"/>
          <p:cNvCxnSpPr/>
          <p:nvPr/>
        </p:nvCxnSpPr>
        <p:spPr>
          <a:xfrm flipV="1">
            <a:off x="4257675" y="4338206"/>
            <a:ext cx="725900" cy="19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32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4443" y="900113"/>
            <a:ext cx="11341794" cy="5066062"/>
          </a:xfrm>
          <a:prstGeom prst="rect">
            <a:avLst/>
          </a:prstGeom>
        </p:spPr>
      </p:pic>
      <p:cxnSp>
        <p:nvCxnSpPr>
          <p:cNvPr id="6" name="Straight Arrow Connector 5"/>
          <p:cNvCxnSpPr/>
          <p:nvPr/>
        </p:nvCxnSpPr>
        <p:spPr>
          <a:xfrm>
            <a:off x="10515600" y="5100638"/>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2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8950" y="939800"/>
            <a:ext cx="11214100" cy="4978400"/>
          </a:xfrm>
          <a:prstGeom prst="rect">
            <a:avLst/>
          </a:prstGeom>
        </p:spPr>
      </p:pic>
    </p:spTree>
    <p:extLst>
      <p:ext uri="{BB962C8B-B14F-4D97-AF65-F5344CB8AC3E}">
        <p14:creationId xmlns:p14="http://schemas.microsoft.com/office/powerpoint/2010/main" val="175937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5186E1F-2238-EB45-8ADF-14CD76FD2F14}"/>
              </a:ext>
            </a:extLst>
          </p:cNvPr>
          <p:cNvPicPr>
            <a:picLocks noChangeAspect="1"/>
          </p:cNvPicPr>
          <p:nvPr/>
        </p:nvPicPr>
        <p:blipFill>
          <a:blip r:embed="rId2"/>
          <a:stretch>
            <a:fillRect/>
          </a:stretch>
        </p:blipFill>
        <p:spPr>
          <a:xfrm>
            <a:off x="0" y="120081"/>
            <a:ext cx="12192000" cy="6617837"/>
          </a:xfrm>
          <a:prstGeom prst="rect">
            <a:avLst/>
          </a:prstGeom>
        </p:spPr>
      </p:pic>
      <p:cxnSp>
        <p:nvCxnSpPr>
          <p:cNvPr id="5" name="Straight Arrow Connector 4"/>
          <p:cNvCxnSpPr/>
          <p:nvPr/>
        </p:nvCxnSpPr>
        <p:spPr>
          <a:xfrm flipH="1">
            <a:off x="10274722" y="2509639"/>
            <a:ext cx="642937" cy="428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54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3C0B-C9BF-EB4B-8418-33D1A33427E0}"/>
              </a:ext>
            </a:extLst>
          </p:cNvPr>
          <p:cNvSpPr>
            <a:spLocks noGrp="1"/>
          </p:cNvSpPr>
          <p:nvPr>
            <p:ph type="title"/>
          </p:nvPr>
        </p:nvSpPr>
        <p:spPr/>
        <p:txBody>
          <a:bodyPr/>
          <a:lstStyle/>
          <a:p>
            <a:r>
              <a:rPr lang="en-US" dirty="0"/>
              <a:t>RESPONDING TO SHARED FILES</a:t>
            </a:r>
          </a:p>
        </p:txBody>
      </p:sp>
      <p:sp>
        <p:nvSpPr>
          <p:cNvPr id="3" name="Content Placeholder 2">
            <a:extLst>
              <a:ext uri="{FF2B5EF4-FFF2-40B4-BE49-F238E27FC236}">
                <a16:creationId xmlns:a16="http://schemas.microsoft.com/office/drawing/2014/main" id="{39A2D5E6-FBED-3041-B261-E0B10EB9A0CC}"/>
              </a:ext>
            </a:extLst>
          </p:cNvPr>
          <p:cNvSpPr>
            <a:spLocks noGrp="1"/>
          </p:cNvSpPr>
          <p:nvPr>
            <p:ph idx="1"/>
          </p:nvPr>
        </p:nvSpPr>
        <p:spPr/>
        <p:txBody>
          <a:bodyPr/>
          <a:lstStyle/>
          <a:p>
            <a:pPr marL="0" indent="0">
              <a:buNone/>
            </a:pPr>
            <a:r>
              <a:rPr lang="en-US" dirty="0"/>
              <a:t>You will be required to use ACRS again when a Case Analysis, Transmittal Memo and a Notification Letter is shared with you.</a:t>
            </a:r>
          </a:p>
          <a:p>
            <a:pPr marL="0" indent="0">
              <a:buNone/>
            </a:pPr>
            <a:r>
              <a:rPr lang="en-US" dirty="0"/>
              <a:t>You will be given 5 business days to respond to your Case Analysis and Transmittal Memo. Here are the instructions on how to view and respond to these two documents: </a:t>
            </a:r>
            <a:r>
              <a:rPr lang="en-US" dirty="0">
                <a:hlinkClick r:id="rId2"/>
              </a:rPr>
              <a:t>View and Respond to Shared Files</a:t>
            </a:r>
            <a:endParaRPr lang="en-US" dirty="0"/>
          </a:p>
        </p:txBody>
      </p:sp>
    </p:spTree>
    <p:extLst>
      <p:ext uri="{BB962C8B-B14F-4D97-AF65-F5344CB8AC3E}">
        <p14:creationId xmlns:p14="http://schemas.microsoft.com/office/powerpoint/2010/main" val="38281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0134-96F3-704F-B160-7034BCDA6F38}"/>
              </a:ext>
            </a:extLst>
          </p:cNvPr>
          <p:cNvSpPr>
            <a:spLocks noGrp="1"/>
          </p:cNvSpPr>
          <p:nvPr>
            <p:ph type="title"/>
          </p:nvPr>
        </p:nvSpPr>
        <p:spPr/>
        <p:txBody>
          <a:bodyPr/>
          <a:lstStyle/>
          <a:p>
            <a:pPr algn="ctr"/>
            <a:r>
              <a:rPr lang="en-US" dirty="0"/>
              <a:t>DOSSIER</a:t>
            </a:r>
          </a:p>
        </p:txBody>
      </p:sp>
      <p:sp>
        <p:nvSpPr>
          <p:cNvPr id="3" name="Content Placeholder 2">
            <a:extLst>
              <a:ext uri="{FF2B5EF4-FFF2-40B4-BE49-F238E27FC236}">
                <a16:creationId xmlns:a16="http://schemas.microsoft.com/office/drawing/2014/main" id="{242C50EB-BEDE-1547-B8ED-D18607C05F56}"/>
              </a:ext>
            </a:extLst>
          </p:cNvPr>
          <p:cNvSpPr>
            <a:spLocks noGrp="1"/>
          </p:cNvSpPr>
          <p:nvPr>
            <p:ph idx="1"/>
          </p:nvPr>
        </p:nvSpPr>
        <p:spPr>
          <a:xfrm>
            <a:off x="2514600" y="2752497"/>
            <a:ext cx="7445829" cy="852261"/>
          </a:xfrm>
        </p:spPr>
        <p:txBody>
          <a:bodyPr>
            <a:normAutofit fontScale="85000" lnSpcReduction="10000"/>
          </a:bodyPr>
          <a:lstStyle/>
          <a:p>
            <a:pPr marL="0" indent="0" algn="ctr">
              <a:buNone/>
            </a:pPr>
            <a:r>
              <a:rPr lang="en-US" dirty="0"/>
              <a:t>Dossier feature can be used to store all your documents in one easy location in your </a:t>
            </a:r>
            <a:r>
              <a:rPr lang="en-US" dirty="0" err="1"/>
              <a:t>Interfolio</a:t>
            </a:r>
            <a:r>
              <a:rPr lang="en-US" dirty="0"/>
              <a:t> account.</a:t>
            </a:r>
          </a:p>
        </p:txBody>
      </p:sp>
    </p:spTree>
    <p:extLst>
      <p:ext uri="{BB962C8B-B14F-4D97-AF65-F5344CB8AC3E}">
        <p14:creationId xmlns:p14="http://schemas.microsoft.com/office/powerpoint/2010/main" val="118801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8300" y="120650"/>
            <a:ext cx="8915400" cy="6616700"/>
          </a:xfrm>
          <a:prstGeom prst="rect">
            <a:avLst/>
          </a:prstGeom>
        </p:spPr>
      </p:pic>
      <p:cxnSp>
        <p:nvCxnSpPr>
          <p:cNvPr id="5" name="Straight Arrow Connector 4"/>
          <p:cNvCxnSpPr/>
          <p:nvPr/>
        </p:nvCxnSpPr>
        <p:spPr>
          <a:xfrm>
            <a:off x="2788722" y="2767481"/>
            <a:ext cx="475298" cy="479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8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6905EE-00CD-5B4E-B973-24B44D6A0677}"/>
              </a:ext>
            </a:extLst>
          </p:cNvPr>
          <p:cNvGrpSpPr/>
          <p:nvPr/>
        </p:nvGrpSpPr>
        <p:grpSpPr>
          <a:xfrm>
            <a:off x="0" y="660634"/>
            <a:ext cx="7262846" cy="5980065"/>
            <a:chOff x="668740" y="877935"/>
            <a:chExt cx="7262846" cy="5980065"/>
          </a:xfrm>
        </p:grpSpPr>
        <p:pic>
          <p:nvPicPr>
            <p:cNvPr id="5" name="Picture 4">
              <a:extLst>
                <a:ext uri="{FF2B5EF4-FFF2-40B4-BE49-F238E27FC236}">
                  <a16:creationId xmlns:a16="http://schemas.microsoft.com/office/drawing/2014/main" id="{01147102-CA9E-F14D-93D3-B67EC180D8C6}"/>
                </a:ext>
              </a:extLst>
            </p:cNvPr>
            <p:cNvPicPr>
              <a:picLocks noChangeAspect="1"/>
            </p:cNvPicPr>
            <p:nvPr/>
          </p:nvPicPr>
          <p:blipFill>
            <a:blip r:embed="rId2"/>
            <a:stretch>
              <a:fillRect/>
            </a:stretch>
          </p:blipFill>
          <p:spPr>
            <a:xfrm>
              <a:off x="1212413" y="877935"/>
              <a:ext cx="6719173" cy="5980065"/>
            </a:xfrm>
            <a:prstGeom prst="rect">
              <a:avLst/>
            </a:prstGeom>
          </p:spPr>
        </p:pic>
        <p:cxnSp>
          <p:nvCxnSpPr>
            <p:cNvPr id="6" name="Straight Arrow Connector 5">
              <a:extLst>
                <a:ext uri="{FF2B5EF4-FFF2-40B4-BE49-F238E27FC236}">
                  <a16:creationId xmlns:a16="http://schemas.microsoft.com/office/drawing/2014/main" id="{4BE6B015-CE9E-0741-8609-CCDEA07B98FA}"/>
                </a:ext>
              </a:extLst>
            </p:cNvPr>
            <p:cNvCxnSpPr>
              <a:cxnSpLocks/>
            </p:cNvCxnSpPr>
            <p:nvPr/>
          </p:nvCxnSpPr>
          <p:spPr>
            <a:xfrm>
              <a:off x="3057099" y="2402006"/>
              <a:ext cx="887104" cy="600501"/>
            </a:xfrm>
            <a:prstGeom prst="straightConnector1">
              <a:avLst/>
            </a:prstGeom>
            <a:ln w="825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C87F3C75-7004-9047-BE9D-E0FD34EB65D2}"/>
                </a:ext>
              </a:extLst>
            </p:cNvPr>
            <p:cNvSpPr/>
            <p:nvPr/>
          </p:nvSpPr>
          <p:spPr>
            <a:xfrm>
              <a:off x="668740" y="1542197"/>
              <a:ext cx="2688609" cy="11897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STEP 1: On the top right corner of your home page, click here to toggle to Dossier</a:t>
              </a:r>
            </a:p>
          </p:txBody>
        </p:sp>
      </p:grpSp>
      <p:sp>
        <p:nvSpPr>
          <p:cNvPr id="10" name="TextBox 9">
            <a:extLst>
              <a:ext uri="{FF2B5EF4-FFF2-40B4-BE49-F238E27FC236}">
                <a16:creationId xmlns:a16="http://schemas.microsoft.com/office/drawing/2014/main" id="{C6E99CB4-AD7A-9343-A55F-74CB209480A3}"/>
              </a:ext>
            </a:extLst>
          </p:cNvPr>
          <p:cNvSpPr txBox="1"/>
          <p:nvPr/>
        </p:nvSpPr>
        <p:spPr>
          <a:xfrm>
            <a:off x="7511143" y="955343"/>
            <a:ext cx="4430485" cy="1323439"/>
          </a:xfrm>
          <a:prstGeom prst="rect">
            <a:avLst/>
          </a:prstGeom>
          <a:noFill/>
        </p:spPr>
        <p:txBody>
          <a:bodyPr wrap="square" rtlCol="0">
            <a:spAutoFit/>
          </a:bodyPr>
          <a:lstStyle/>
          <a:p>
            <a:r>
              <a:rPr lang="en-US" sz="2000" dirty="0"/>
              <a:t>STEP 2: Please click </a:t>
            </a:r>
            <a:r>
              <a:rPr lang="en-US" sz="2000" dirty="0">
                <a:hlinkClick r:id="rId3"/>
              </a:rPr>
              <a:t>here</a:t>
            </a:r>
            <a:r>
              <a:rPr lang="en-US" sz="2000" dirty="0"/>
              <a:t> to view detailed instructions on how to create collections and add documents to your collections in dossier. </a:t>
            </a:r>
          </a:p>
        </p:txBody>
      </p:sp>
    </p:spTree>
    <p:extLst>
      <p:ext uri="{BB962C8B-B14F-4D97-AF65-F5344CB8AC3E}">
        <p14:creationId xmlns:p14="http://schemas.microsoft.com/office/powerpoint/2010/main" val="73193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26983"/>
            <a:ext cx="12192000" cy="2604034"/>
          </a:xfrm>
          <a:prstGeom prst="rect">
            <a:avLst/>
          </a:prstGeom>
        </p:spPr>
      </p:pic>
      <p:cxnSp>
        <p:nvCxnSpPr>
          <p:cNvPr id="5" name="Straight Arrow Connector 4"/>
          <p:cNvCxnSpPr/>
          <p:nvPr/>
        </p:nvCxnSpPr>
        <p:spPr>
          <a:xfrm>
            <a:off x="1747713" y="3583407"/>
            <a:ext cx="475298" cy="479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0259817-6A77-2C41-8009-0A34FF8A069C}"/>
              </a:ext>
            </a:extLst>
          </p:cNvPr>
          <p:cNvPicPr>
            <a:picLocks noChangeAspect="1"/>
          </p:cNvPicPr>
          <p:nvPr/>
        </p:nvPicPr>
        <p:blipFill>
          <a:blip r:embed="rId2"/>
          <a:stretch>
            <a:fillRect/>
          </a:stretch>
        </p:blipFill>
        <p:spPr>
          <a:xfrm>
            <a:off x="2090058" y="936974"/>
            <a:ext cx="7208341" cy="5897110"/>
          </a:xfrm>
          <a:prstGeom prst="rect">
            <a:avLst/>
          </a:prstGeom>
        </p:spPr>
      </p:pic>
      <p:sp>
        <p:nvSpPr>
          <p:cNvPr id="7" name="TextBox 6"/>
          <p:cNvSpPr txBox="1"/>
          <p:nvPr/>
        </p:nvSpPr>
        <p:spPr>
          <a:xfrm>
            <a:off x="433753" y="67952"/>
            <a:ext cx="11324493" cy="923330"/>
          </a:xfrm>
          <a:prstGeom prst="rect">
            <a:avLst/>
          </a:prstGeom>
          <a:noFill/>
        </p:spPr>
        <p:txBody>
          <a:bodyPr wrap="square" rtlCol="0">
            <a:spAutoFit/>
          </a:bodyPr>
          <a:lstStyle/>
          <a:p>
            <a:r>
              <a:rPr lang="en-US" dirty="0">
                <a:solidFill>
                  <a:srgbClr val="FF0000"/>
                </a:solidFill>
              </a:rPr>
              <a:t>Please submit the Exclusions/Letter Writers List/Preliminary CV as soon as possible, so that, the chairs can start forming committees. You may then leisurely prepare your materials mentioned in “candidate documents” section to submit later (before </a:t>
            </a:r>
            <a:r>
              <a:rPr lang="en-US" dirty="0" err="1">
                <a:solidFill>
                  <a:srgbClr val="FF0000"/>
                </a:solidFill>
              </a:rPr>
              <a:t>july</a:t>
            </a:r>
            <a:r>
              <a:rPr lang="en-US" dirty="0">
                <a:solidFill>
                  <a:srgbClr val="FF0000"/>
                </a:solidFill>
              </a:rPr>
              <a:t> 1)</a:t>
            </a:r>
          </a:p>
        </p:txBody>
      </p:sp>
      <p:cxnSp>
        <p:nvCxnSpPr>
          <p:cNvPr id="5" name="Straight Arrow Connector 4"/>
          <p:cNvCxnSpPr/>
          <p:nvPr/>
        </p:nvCxnSpPr>
        <p:spPr>
          <a:xfrm>
            <a:off x="3451120" y="2078499"/>
            <a:ext cx="475298" cy="479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C632C3E-34A8-7344-984C-E0831D841B97}"/>
              </a:ext>
            </a:extLst>
          </p:cNvPr>
          <p:cNvSpPr/>
          <p:nvPr/>
        </p:nvSpPr>
        <p:spPr>
          <a:xfrm>
            <a:off x="7109338" y="1968920"/>
            <a:ext cx="1566041" cy="588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566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F4663C9-A6A0-3D4D-95E8-6708FCAEAA99}"/>
              </a:ext>
            </a:extLst>
          </p:cNvPr>
          <p:cNvPicPr>
            <a:picLocks noChangeAspect="1"/>
          </p:cNvPicPr>
          <p:nvPr/>
        </p:nvPicPr>
        <p:blipFill>
          <a:blip r:embed="rId2"/>
          <a:stretch>
            <a:fillRect/>
          </a:stretch>
        </p:blipFill>
        <p:spPr>
          <a:xfrm>
            <a:off x="488950" y="1339850"/>
            <a:ext cx="11214100" cy="4178300"/>
          </a:xfrm>
          <a:prstGeom prst="rect">
            <a:avLst/>
          </a:prstGeom>
        </p:spPr>
      </p:pic>
    </p:spTree>
    <p:extLst>
      <p:ext uri="{BB962C8B-B14F-4D97-AF65-F5344CB8AC3E}">
        <p14:creationId xmlns:p14="http://schemas.microsoft.com/office/powerpoint/2010/main" val="172034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7DB2EDFD-1C59-E343-BFF6-CF98170EE85B}"/>
              </a:ext>
            </a:extLst>
          </p:cNvPr>
          <p:cNvPicPr>
            <a:picLocks noChangeAspect="1"/>
          </p:cNvPicPr>
          <p:nvPr/>
        </p:nvPicPr>
        <p:blipFill>
          <a:blip r:embed="rId2"/>
          <a:stretch>
            <a:fillRect/>
          </a:stretch>
        </p:blipFill>
        <p:spPr>
          <a:xfrm>
            <a:off x="1923122" y="0"/>
            <a:ext cx="8345756" cy="6858000"/>
          </a:xfrm>
          <a:prstGeom prst="rect">
            <a:avLst/>
          </a:prstGeom>
        </p:spPr>
      </p:pic>
      <p:cxnSp>
        <p:nvCxnSpPr>
          <p:cNvPr id="5" name="Straight Arrow Connector 4">
            <a:extLst>
              <a:ext uri="{FF2B5EF4-FFF2-40B4-BE49-F238E27FC236}">
                <a16:creationId xmlns:a16="http://schemas.microsoft.com/office/drawing/2014/main" id="{1F0C3446-4F08-D649-8831-2D9F458688C1}"/>
              </a:ext>
            </a:extLst>
          </p:cNvPr>
          <p:cNvCxnSpPr/>
          <p:nvPr/>
        </p:nvCxnSpPr>
        <p:spPr>
          <a:xfrm>
            <a:off x="9122515" y="2708850"/>
            <a:ext cx="475298" cy="479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6B895D-9511-0B48-A678-A75C1C998A4E}"/>
              </a:ext>
            </a:extLst>
          </p:cNvPr>
          <p:cNvSpPr txBox="1"/>
          <p:nvPr/>
        </p:nvSpPr>
        <p:spPr>
          <a:xfrm>
            <a:off x="617855" y="521647"/>
            <a:ext cx="11324493" cy="923330"/>
          </a:xfrm>
          <a:prstGeom prst="rect">
            <a:avLst/>
          </a:prstGeom>
          <a:solidFill>
            <a:schemeClr val="bg1"/>
          </a:solidFill>
        </p:spPr>
        <p:txBody>
          <a:bodyPr wrap="square" rtlCol="0">
            <a:spAutoFit/>
          </a:bodyPr>
          <a:lstStyle/>
          <a:p>
            <a:r>
              <a:rPr lang="en-US" dirty="0">
                <a:solidFill>
                  <a:srgbClr val="FF0000"/>
                </a:solidFill>
              </a:rPr>
              <a:t>Please submit the Exclusions/Letter Writers List/Preliminary CV as soon as possible, so that, the chairs can start forming committees. You may then leisurely prepare your materials mentioned in “candidate documents” section to submit later (before </a:t>
            </a:r>
            <a:r>
              <a:rPr lang="en-US" dirty="0" err="1">
                <a:solidFill>
                  <a:srgbClr val="FF0000"/>
                </a:solidFill>
              </a:rPr>
              <a:t>july</a:t>
            </a:r>
            <a:r>
              <a:rPr lang="en-US" dirty="0">
                <a:solidFill>
                  <a:srgbClr val="FF0000"/>
                </a:solidFill>
              </a:rPr>
              <a:t> 1)</a:t>
            </a:r>
          </a:p>
        </p:txBody>
      </p:sp>
    </p:spTree>
    <p:extLst>
      <p:ext uri="{BB962C8B-B14F-4D97-AF65-F5344CB8AC3E}">
        <p14:creationId xmlns:p14="http://schemas.microsoft.com/office/powerpoint/2010/main" val="53590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85549"/>
            <a:ext cx="9465448" cy="6243838"/>
          </a:xfrm>
          <a:prstGeom prst="rect">
            <a:avLst/>
          </a:prstGeom>
        </p:spPr>
      </p:pic>
      <p:cxnSp>
        <p:nvCxnSpPr>
          <p:cNvPr id="5" name="Straight Arrow Connector 4"/>
          <p:cNvCxnSpPr/>
          <p:nvPr/>
        </p:nvCxnSpPr>
        <p:spPr>
          <a:xfrm flipV="1">
            <a:off x="4257675" y="4338206"/>
            <a:ext cx="725900" cy="19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1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4443" y="900113"/>
            <a:ext cx="11341794" cy="5066062"/>
          </a:xfrm>
          <a:prstGeom prst="rect">
            <a:avLst/>
          </a:prstGeom>
        </p:spPr>
      </p:pic>
      <p:cxnSp>
        <p:nvCxnSpPr>
          <p:cNvPr id="6" name="Straight Arrow Connector 5"/>
          <p:cNvCxnSpPr/>
          <p:nvPr/>
        </p:nvCxnSpPr>
        <p:spPr>
          <a:xfrm>
            <a:off x="10515600" y="5100638"/>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4227"/>
            <a:ext cx="12192000" cy="5549546"/>
          </a:xfrm>
          <a:prstGeom prst="rect">
            <a:avLst/>
          </a:prstGeom>
        </p:spPr>
      </p:pic>
      <p:cxnSp>
        <p:nvCxnSpPr>
          <p:cNvPr id="5" name="Straight Arrow Connector 4"/>
          <p:cNvCxnSpPr/>
          <p:nvPr/>
        </p:nvCxnSpPr>
        <p:spPr>
          <a:xfrm>
            <a:off x="7870874" y="4158103"/>
            <a:ext cx="668750" cy="552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467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3465</TotalTime>
  <Words>296</Words>
  <Application>Microsoft Macintosh PowerPoint</Application>
  <PresentationFormat>Widescreen</PresentationFormat>
  <Paragraphs>13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SHARED FILES</vt:lpstr>
      <vt:lpstr>DOSSIER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Mubeena Salaam</dc:creator>
  <cp:lastModifiedBy>Mubeena Salaam</cp:lastModifiedBy>
  <cp:revision>55</cp:revision>
  <dcterms:created xsi:type="dcterms:W3CDTF">2017-04-23T17:16:43Z</dcterms:created>
  <dcterms:modified xsi:type="dcterms:W3CDTF">2020-05-21T00:47:15Z</dcterms:modified>
</cp:coreProperties>
</file>