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7" r:id="rId1"/>
  </p:sldMasterIdLst>
  <p:notesMasterIdLst>
    <p:notesMasterId r:id="rId13"/>
  </p:notesMasterIdLst>
  <p:sldIdLst>
    <p:sldId id="261" r:id="rId2"/>
    <p:sldId id="260" r:id="rId3"/>
    <p:sldId id="263" r:id="rId4"/>
    <p:sldId id="268" r:id="rId5"/>
    <p:sldId id="264" r:id="rId6"/>
    <p:sldId id="265" r:id="rId7"/>
    <p:sldId id="272" r:id="rId8"/>
    <p:sldId id="273" r:id="rId9"/>
    <p:sldId id="275" r:id="rId10"/>
    <p:sldId id="274" r:id="rId11"/>
    <p:sldId id="262"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75"/>
    <p:restoredTop sz="96327"/>
  </p:normalViewPr>
  <p:slideViewPr>
    <p:cSldViewPr snapToGrid="0" snapToObjects="1">
      <p:cViewPr varScale="1">
        <p:scale>
          <a:sx n="128" d="100"/>
          <a:sy n="128" d="100"/>
        </p:scale>
        <p:origin x="71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3BE25E-A5A5-A842-963B-46000EF952A3}" type="datetimeFigureOut">
              <a:rPr lang="en-US" smtClean="0"/>
              <a:t>4/15/21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F4C144-939B-B24B-BD26-989A614F75B7}" type="slidenum">
              <a:rPr lang="en-US" smtClean="0"/>
              <a:t>‹#›</a:t>
            </a:fld>
            <a:endParaRPr lang="en-US"/>
          </a:p>
        </p:txBody>
      </p:sp>
    </p:spTree>
    <p:extLst>
      <p:ext uri="{BB962C8B-B14F-4D97-AF65-F5344CB8AC3E}">
        <p14:creationId xmlns:p14="http://schemas.microsoft.com/office/powerpoint/2010/main" val="946749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F4C144-939B-B24B-BD26-989A614F75B7}" type="slidenum">
              <a:rPr lang="en-US" smtClean="0"/>
              <a:t>4</a:t>
            </a:fld>
            <a:endParaRPr lang="en-US"/>
          </a:p>
        </p:txBody>
      </p:sp>
    </p:spTree>
    <p:extLst>
      <p:ext uri="{BB962C8B-B14F-4D97-AF65-F5344CB8AC3E}">
        <p14:creationId xmlns:p14="http://schemas.microsoft.com/office/powerpoint/2010/main" val="27011599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DEDE131-1C1C-7042-9022-98B557B7D3FE}" type="datetimeFigureOut">
              <a:rPr lang="en-US" smtClean="0"/>
              <a:t>4/15/21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B9E50F-55E6-A145-8538-4A1FB96D975D}" type="slidenum">
              <a:rPr lang="en-US" smtClean="0"/>
              <a:t>‹#›</a:t>
            </a:fld>
            <a:endParaRPr lang="en-US"/>
          </a:p>
        </p:txBody>
      </p:sp>
    </p:spTree>
    <p:extLst>
      <p:ext uri="{BB962C8B-B14F-4D97-AF65-F5344CB8AC3E}">
        <p14:creationId xmlns:p14="http://schemas.microsoft.com/office/powerpoint/2010/main" val="1701766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DEDE131-1C1C-7042-9022-98B557B7D3FE}" type="datetimeFigureOut">
              <a:rPr lang="en-US" smtClean="0"/>
              <a:t>4/15/21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B9E50F-55E6-A145-8538-4A1FB96D975D}" type="slidenum">
              <a:rPr lang="en-US" smtClean="0"/>
              <a:t>‹#›</a:t>
            </a:fld>
            <a:endParaRPr lang="en-US"/>
          </a:p>
        </p:txBody>
      </p:sp>
    </p:spTree>
    <p:extLst>
      <p:ext uri="{BB962C8B-B14F-4D97-AF65-F5344CB8AC3E}">
        <p14:creationId xmlns:p14="http://schemas.microsoft.com/office/powerpoint/2010/main" val="1707310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DEDE131-1C1C-7042-9022-98B557B7D3FE}" type="datetimeFigureOut">
              <a:rPr lang="en-US" smtClean="0"/>
              <a:t>4/15/21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B9E50F-55E6-A145-8538-4A1FB96D975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55467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DEDE131-1C1C-7042-9022-98B557B7D3FE}" type="datetimeFigureOut">
              <a:rPr lang="en-US" smtClean="0"/>
              <a:t>4/15/21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B9E50F-55E6-A145-8538-4A1FB96D975D}" type="slidenum">
              <a:rPr lang="en-US" smtClean="0"/>
              <a:t>‹#›</a:t>
            </a:fld>
            <a:endParaRPr lang="en-US"/>
          </a:p>
        </p:txBody>
      </p:sp>
    </p:spTree>
    <p:extLst>
      <p:ext uri="{BB962C8B-B14F-4D97-AF65-F5344CB8AC3E}">
        <p14:creationId xmlns:p14="http://schemas.microsoft.com/office/powerpoint/2010/main" val="19134080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DEDE131-1C1C-7042-9022-98B557B7D3FE}" type="datetimeFigureOut">
              <a:rPr lang="en-US" smtClean="0"/>
              <a:t>4/15/21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B9E50F-55E6-A145-8538-4A1FB96D975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424819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DEDE131-1C1C-7042-9022-98B557B7D3FE}" type="datetimeFigureOut">
              <a:rPr lang="en-US" smtClean="0"/>
              <a:t>4/15/21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B9E50F-55E6-A145-8538-4A1FB96D975D}" type="slidenum">
              <a:rPr lang="en-US" smtClean="0"/>
              <a:t>‹#›</a:t>
            </a:fld>
            <a:endParaRPr lang="en-US"/>
          </a:p>
        </p:txBody>
      </p:sp>
    </p:spTree>
    <p:extLst>
      <p:ext uri="{BB962C8B-B14F-4D97-AF65-F5344CB8AC3E}">
        <p14:creationId xmlns:p14="http://schemas.microsoft.com/office/powerpoint/2010/main" val="19826489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EDE131-1C1C-7042-9022-98B557B7D3FE}" type="datetimeFigureOut">
              <a:rPr lang="en-US" smtClean="0"/>
              <a:t>4/15/21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B9E50F-55E6-A145-8538-4A1FB96D975D}" type="slidenum">
              <a:rPr lang="en-US" smtClean="0"/>
              <a:t>‹#›</a:t>
            </a:fld>
            <a:endParaRPr lang="en-US"/>
          </a:p>
        </p:txBody>
      </p:sp>
    </p:spTree>
    <p:extLst>
      <p:ext uri="{BB962C8B-B14F-4D97-AF65-F5344CB8AC3E}">
        <p14:creationId xmlns:p14="http://schemas.microsoft.com/office/powerpoint/2010/main" val="4408493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EDE131-1C1C-7042-9022-98B557B7D3FE}" type="datetimeFigureOut">
              <a:rPr lang="en-US" smtClean="0"/>
              <a:t>4/15/21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B9E50F-55E6-A145-8538-4A1FB96D975D}" type="slidenum">
              <a:rPr lang="en-US" smtClean="0"/>
              <a:t>‹#›</a:t>
            </a:fld>
            <a:endParaRPr lang="en-US"/>
          </a:p>
        </p:txBody>
      </p:sp>
    </p:spTree>
    <p:extLst>
      <p:ext uri="{BB962C8B-B14F-4D97-AF65-F5344CB8AC3E}">
        <p14:creationId xmlns:p14="http://schemas.microsoft.com/office/powerpoint/2010/main" val="1301685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EDE131-1C1C-7042-9022-98B557B7D3FE}" type="datetimeFigureOut">
              <a:rPr lang="en-US" smtClean="0"/>
              <a:t>4/15/21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B9E50F-55E6-A145-8538-4A1FB96D975D}" type="slidenum">
              <a:rPr lang="en-US" smtClean="0"/>
              <a:t>‹#›</a:t>
            </a:fld>
            <a:endParaRPr lang="en-US"/>
          </a:p>
        </p:txBody>
      </p:sp>
    </p:spTree>
    <p:extLst>
      <p:ext uri="{BB962C8B-B14F-4D97-AF65-F5344CB8AC3E}">
        <p14:creationId xmlns:p14="http://schemas.microsoft.com/office/powerpoint/2010/main" val="1296581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DEDE131-1C1C-7042-9022-98B557B7D3FE}" type="datetimeFigureOut">
              <a:rPr lang="en-US" smtClean="0"/>
              <a:t>4/15/21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B9E50F-55E6-A145-8538-4A1FB96D975D}" type="slidenum">
              <a:rPr lang="en-US" smtClean="0"/>
              <a:t>‹#›</a:t>
            </a:fld>
            <a:endParaRPr lang="en-US"/>
          </a:p>
        </p:txBody>
      </p:sp>
    </p:spTree>
    <p:extLst>
      <p:ext uri="{BB962C8B-B14F-4D97-AF65-F5344CB8AC3E}">
        <p14:creationId xmlns:p14="http://schemas.microsoft.com/office/powerpoint/2010/main" val="370318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DEDE131-1C1C-7042-9022-98B557B7D3FE}" type="datetimeFigureOut">
              <a:rPr lang="en-US" smtClean="0"/>
              <a:t>4/15/21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B9E50F-55E6-A145-8538-4A1FB96D975D}" type="slidenum">
              <a:rPr lang="en-US" smtClean="0"/>
              <a:t>‹#›</a:t>
            </a:fld>
            <a:endParaRPr lang="en-US"/>
          </a:p>
        </p:txBody>
      </p:sp>
    </p:spTree>
    <p:extLst>
      <p:ext uri="{BB962C8B-B14F-4D97-AF65-F5344CB8AC3E}">
        <p14:creationId xmlns:p14="http://schemas.microsoft.com/office/powerpoint/2010/main" val="2779227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DEDE131-1C1C-7042-9022-98B557B7D3FE}" type="datetimeFigureOut">
              <a:rPr lang="en-US" smtClean="0"/>
              <a:t>4/15/21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B9E50F-55E6-A145-8538-4A1FB96D975D}" type="slidenum">
              <a:rPr lang="en-US" smtClean="0"/>
              <a:t>‹#›</a:t>
            </a:fld>
            <a:endParaRPr lang="en-US"/>
          </a:p>
        </p:txBody>
      </p:sp>
    </p:spTree>
    <p:extLst>
      <p:ext uri="{BB962C8B-B14F-4D97-AF65-F5344CB8AC3E}">
        <p14:creationId xmlns:p14="http://schemas.microsoft.com/office/powerpoint/2010/main" val="3873507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DEDE131-1C1C-7042-9022-98B557B7D3FE}" type="datetimeFigureOut">
              <a:rPr lang="en-US" smtClean="0"/>
              <a:t>4/15/21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B9E50F-55E6-A145-8538-4A1FB96D975D}" type="slidenum">
              <a:rPr lang="en-US" smtClean="0"/>
              <a:t>‹#›</a:t>
            </a:fld>
            <a:endParaRPr lang="en-US"/>
          </a:p>
        </p:txBody>
      </p:sp>
    </p:spTree>
    <p:extLst>
      <p:ext uri="{BB962C8B-B14F-4D97-AF65-F5344CB8AC3E}">
        <p14:creationId xmlns:p14="http://schemas.microsoft.com/office/powerpoint/2010/main" val="3691344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EDE131-1C1C-7042-9022-98B557B7D3FE}" type="datetimeFigureOut">
              <a:rPr lang="en-US" smtClean="0"/>
              <a:t>4/15/21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B9E50F-55E6-A145-8538-4A1FB96D975D}" type="slidenum">
              <a:rPr lang="en-US" smtClean="0"/>
              <a:t>‹#›</a:t>
            </a:fld>
            <a:endParaRPr lang="en-US"/>
          </a:p>
        </p:txBody>
      </p:sp>
    </p:spTree>
    <p:extLst>
      <p:ext uri="{BB962C8B-B14F-4D97-AF65-F5344CB8AC3E}">
        <p14:creationId xmlns:p14="http://schemas.microsoft.com/office/powerpoint/2010/main" val="3674455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DEDE131-1C1C-7042-9022-98B557B7D3FE}" type="datetimeFigureOut">
              <a:rPr lang="en-US" smtClean="0"/>
              <a:t>4/15/21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B9E50F-55E6-A145-8538-4A1FB96D975D}" type="slidenum">
              <a:rPr lang="en-US" smtClean="0"/>
              <a:t>‹#›</a:t>
            </a:fld>
            <a:endParaRPr lang="en-US"/>
          </a:p>
        </p:txBody>
      </p:sp>
    </p:spTree>
    <p:extLst>
      <p:ext uri="{BB962C8B-B14F-4D97-AF65-F5344CB8AC3E}">
        <p14:creationId xmlns:p14="http://schemas.microsoft.com/office/powerpoint/2010/main" val="3612748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B9E50F-55E6-A145-8538-4A1FB96D975D}" type="slidenum">
              <a:rPr lang="en-US" smtClean="0"/>
              <a:t>‹#›</a:t>
            </a:fld>
            <a:endParaRPr lang="en-US"/>
          </a:p>
        </p:txBody>
      </p:sp>
      <p:sp>
        <p:nvSpPr>
          <p:cNvPr id="5" name="Date Placeholder 4"/>
          <p:cNvSpPr>
            <a:spLocks noGrp="1"/>
          </p:cNvSpPr>
          <p:nvPr>
            <p:ph type="dt" sz="half" idx="10"/>
          </p:nvPr>
        </p:nvSpPr>
        <p:spPr/>
        <p:txBody>
          <a:bodyPr/>
          <a:lstStyle/>
          <a:p>
            <a:fld id="{3DEDE131-1C1C-7042-9022-98B557B7D3FE}" type="datetimeFigureOut">
              <a:rPr lang="en-US" smtClean="0"/>
              <a:t>4/15/21</a:t>
            </a:fld>
            <a:endParaRPr lang="en-US"/>
          </a:p>
        </p:txBody>
      </p:sp>
    </p:spTree>
    <p:extLst>
      <p:ext uri="{BB962C8B-B14F-4D97-AF65-F5344CB8AC3E}">
        <p14:creationId xmlns:p14="http://schemas.microsoft.com/office/powerpoint/2010/main" val="4169168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DEDE131-1C1C-7042-9022-98B557B7D3FE}" type="datetimeFigureOut">
              <a:rPr lang="en-US" smtClean="0"/>
              <a:t>4/15/21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7B9E50F-55E6-A145-8538-4A1FB96D975D}" type="slidenum">
              <a:rPr lang="en-US" smtClean="0"/>
              <a:t>‹#›</a:t>
            </a:fld>
            <a:endParaRPr lang="en-US"/>
          </a:p>
        </p:txBody>
      </p:sp>
    </p:spTree>
    <p:extLst>
      <p:ext uri="{BB962C8B-B14F-4D97-AF65-F5344CB8AC3E}">
        <p14:creationId xmlns:p14="http://schemas.microsoft.com/office/powerpoint/2010/main" val="369316367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academicpersonnel.ucmerced.edu/UC_Merced_Interim_COVID-Related_Dependent_Care_Modified_Dutie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ucop.edu/academic-personnel-programs/_files/special-announcements/academic-personnel-guidance-regarding-covid-19-leaves.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academicpersonnel.ucmerced.edu/Personnel_Exception_to_APM-710_sick_leave_and_paid_medical_leave_for_COVID-19"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emartinez35@ucmerced.edu" TargetMode="External"/><Relationship Id="rId2" Type="http://schemas.openxmlformats.org/officeDocument/2006/relationships/hyperlink" Target="https://academicpersonnel.ucmerced.edu/sites/academicpersonnel.ucmerced.edu/files/documents/paid_med_leave_apm710_covid-child-care_leave_of_absence_request.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FF4CA-7ED6-8544-88C5-55E7B11C11C3}"/>
              </a:ext>
            </a:extLst>
          </p:cNvPr>
          <p:cNvSpPr>
            <a:spLocks noGrp="1"/>
          </p:cNvSpPr>
          <p:nvPr>
            <p:ph type="title"/>
          </p:nvPr>
        </p:nvSpPr>
        <p:spPr/>
        <p:txBody>
          <a:bodyPr/>
          <a:lstStyle/>
          <a:p>
            <a:r>
              <a:rPr lang="en-US" dirty="0"/>
              <a:t>Overview of academic personnel COVID-related Leaves and Programs</a:t>
            </a:r>
            <a:endParaRPr lang="en-US" i="1" dirty="0"/>
          </a:p>
        </p:txBody>
      </p:sp>
      <p:sp>
        <p:nvSpPr>
          <p:cNvPr id="3" name="Content Placeholder 2">
            <a:extLst>
              <a:ext uri="{FF2B5EF4-FFF2-40B4-BE49-F238E27FC236}">
                <a16:creationId xmlns:a16="http://schemas.microsoft.com/office/drawing/2014/main" id="{66630F8A-6B35-9A4D-B2EE-DD86E6B047BE}"/>
              </a:ext>
            </a:extLst>
          </p:cNvPr>
          <p:cNvSpPr>
            <a:spLocks noGrp="1"/>
          </p:cNvSpPr>
          <p:nvPr>
            <p:ph idx="1"/>
          </p:nvPr>
        </p:nvSpPr>
        <p:spPr/>
        <p:txBody>
          <a:bodyPr>
            <a:normAutofit/>
          </a:bodyPr>
          <a:lstStyle/>
          <a:p>
            <a:r>
              <a:rPr lang="en-US" sz="1600" dirty="0"/>
              <a:t>EPAL: Emergency Paid Administrative Leave</a:t>
            </a:r>
          </a:p>
          <a:p>
            <a:r>
              <a:rPr lang="en-US" sz="1600" dirty="0"/>
              <a:t>EPSL: Emergency Paid Sick Leave</a:t>
            </a:r>
          </a:p>
          <a:p>
            <a:pPr marL="0" indent="0">
              <a:buNone/>
            </a:pPr>
            <a:endParaRPr lang="en-US" sz="1600" dirty="0"/>
          </a:p>
          <a:p>
            <a:r>
              <a:rPr lang="en-US" sz="1600" i="1" dirty="0"/>
              <a:t>Reminder</a:t>
            </a:r>
            <a:r>
              <a:rPr lang="en-US" sz="1600" dirty="0"/>
              <a:t> Stop the Clock</a:t>
            </a:r>
          </a:p>
          <a:p>
            <a:endParaRPr lang="en-US" sz="1600" dirty="0"/>
          </a:p>
          <a:p>
            <a:r>
              <a:rPr lang="en-US" sz="1600" dirty="0"/>
              <a:t>APM 710 sick leave/paid medical leave exception for childcare</a:t>
            </a:r>
          </a:p>
          <a:p>
            <a:r>
              <a:rPr lang="en-US" sz="1600" dirty="0"/>
              <a:t>COVID-related Dependent Care Modified Duties </a:t>
            </a:r>
          </a:p>
          <a:p>
            <a:endParaRPr lang="en-US" dirty="0"/>
          </a:p>
          <a:p>
            <a:pPr lvl="1"/>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7612260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F7512-B294-0D46-9F3F-7ED2F4610629}"/>
              </a:ext>
            </a:extLst>
          </p:cNvPr>
          <p:cNvSpPr>
            <a:spLocks noGrp="1"/>
          </p:cNvSpPr>
          <p:nvPr>
            <p:ph type="title"/>
          </p:nvPr>
        </p:nvSpPr>
        <p:spPr>
          <a:xfrm>
            <a:off x="548124" y="363109"/>
            <a:ext cx="9182283" cy="734171"/>
          </a:xfrm>
        </p:spPr>
        <p:txBody>
          <a:bodyPr>
            <a:normAutofit/>
          </a:bodyPr>
          <a:lstStyle/>
          <a:p>
            <a:r>
              <a:rPr lang="en-US" sz="2400" dirty="0"/>
              <a:t>Examples of COVID-Related Dependent Care Modified Duties</a:t>
            </a:r>
          </a:p>
        </p:txBody>
      </p:sp>
      <p:sp>
        <p:nvSpPr>
          <p:cNvPr id="3" name="Content Placeholder 2">
            <a:extLst>
              <a:ext uri="{FF2B5EF4-FFF2-40B4-BE49-F238E27FC236}">
                <a16:creationId xmlns:a16="http://schemas.microsoft.com/office/drawing/2014/main" id="{4C01EFD8-0479-5A47-B55C-6A7FE61C99DB}"/>
              </a:ext>
            </a:extLst>
          </p:cNvPr>
          <p:cNvSpPr>
            <a:spLocks noGrp="1"/>
          </p:cNvSpPr>
          <p:nvPr>
            <p:ph idx="1"/>
          </p:nvPr>
        </p:nvSpPr>
        <p:spPr>
          <a:xfrm>
            <a:off x="548124" y="850791"/>
            <a:ext cx="9182283" cy="5856494"/>
          </a:xfrm>
        </p:spPr>
        <p:txBody>
          <a:bodyPr>
            <a:noAutofit/>
          </a:bodyPr>
          <a:lstStyle/>
          <a:p>
            <a:r>
              <a:rPr lang="en-US" sz="1600" dirty="0"/>
              <a:t>Interim COVID-Related Dependent Care Modified Duties might include any of the measures, or a combination thereof, on the following list, which is not exhaustive: </a:t>
            </a:r>
          </a:p>
          <a:p>
            <a:pPr lvl="1"/>
            <a:r>
              <a:rPr lang="en-US" sz="1400" dirty="0"/>
              <a:t>Offer relief from service obligations and responsibilities for all or part of an academic term. </a:t>
            </a:r>
          </a:p>
          <a:p>
            <a:pPr lvl="1"/>
            <a:r>
              <a:rPr lang="en-US" sz="1400" dirty="0"/>
              <a:t>Allow flexibility in classroom instruction modality, for instance, synchronous versus asynchronous, remote versus in-person, and scheduling. </a:t>
            </a:r>
          </a:p>
          <a:p>
            <a:pPr lvl="1"/>
            <a:r>
              <a:rPr lang="en-US" sz="1400" dirty="0"/>
              <a:t>Provide flexibility in department course offerings, for instance, reducing the overall number of courses while increasing sections of or enrollments in courses that will indeed be offered.</a:t>
            </a:r>
          </a:p>
          <a:p>
            <a:pPr lvl="1"/>
            <a:r>
              <a:rPr lang="en-US" sz="1400" dirty="0"/>
              <a:t>Allow voluntary deferral of sabbatical leaves. </a:t>
            </a:r>
          </a:p>
          <a:p>
            <a:pPr lvl="1"/>
            <a:r>
              <a:rPr lang="en-US" sz="1400" dirty="0"/>
              <a:t>Offer flexibility with instructional roles, for instance, co-teaching with others (Senate faculty, Unit-18 lecturers, advanced graduate students or postdoctoral scholars).</a:t>
            </a:r>
          </a:p>
          <a:p>
            <a:pPr lvl="1"/>
            <a:r>
              <a:rPr lang="en-US" sz="1400" dirty="0"/>
              <a:t>Provide teaching release in return for temporary increase in course-load after dependent care can be secured.</a:t>
            </a:r>
          </a:p>
          <a:p>
            <a:r>
              <a:rPr lang="en-US" sz="1600" dirty="0"/>
              <a:t>Faculty members who want to apply for Interim COVID-Related Dependent Care Modified Duties should fill out an Application Form. The application will be reviewed by the faculty member’s department chair, dean, and the Academic Personnel Office. </a:t>
            </a:r>
          </a:p>
          <a:p>
            <a:r>
              <a:rPr lang="en-US" sz="1600" dirty="0"/>
              <a:t>Note: Faculty are not eligible for Interim COVID-related Dependent Care Modified Duties in the same semester that they are receiving exceptional leave to use sick leave or paid medical leave (i.e.  APM 710-11 or APM 710-20) because their children are not able to physically attend school or place of care because of COVID-19 precautions. </a:t>
            </a:r>
          </a:p>
          <a:p>
            <a:r>
              <a:rPr lang="en-US" sz="1600" dirty="0"/>
              <a:t>More information may be found on our </a:t>
            </a:r>
            <a:r>
              <a:rPr lang="en-US" sz="1600" dirty="0">
                <a:hlinkClick r:id="rId2"/>
              </a:rPr>
              <a:t>APO Website. </a:t>
            </a:r>
            <a:endParaRPr lang="en-US" sz="1600" dirty="0"/>
          </a:p>
        </p:txBody>
      </p:sp>
    </p:spTree>
    <p:extLst>
      <p:ext uri="{BB962C8B-B14F-4D97-AF65-F5344CB8AC3E}">
        <p14:creationId xmlns:p14="http://schemas.microsoft.com/office/powerpoint/2010/main" val="40647500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FF4CA-7ED6-8544-88C5-55E7B11C11C3}"/>
              </a:ext>
            </a:extLst>
          </p:cNvPr>
          <p:cNvSpPr>
            <a:spLocks noGrp="1"/>
          </p:cNvSpPr>
          <p:nvPr>
            <p:ph type="title"/>
          </p:nvPr>
        </p:nvSpPr>
        <p:spPr/>
        <p:txBody>
          <a:bodyPr/>
          <a:lstStyle/>
          <a:p>
            <a:r>
              <a:rPr lang="en-US" dirty="0"/>
              <a:t>Questions?</a:t>
            </a:r>
            <a:endParaRPr lang="en-US" i="1" dirty="0"/>
          </a:p>
        </p:txBody>
      </p:sp>
      <p:sp>
        <p:nvSpPr>
          <p:cNvPr id="3" name="Content Placeholder 2">
            <a:extLst>
              <a:ext uri="{FF2B5EF4-FFF2-40B4-BE49-F238E27FC236}">
                <a16:creationId xmlns:a16="http://schemas.microsoft.com/office/drawing/2014/main" id="{66630F8A-6B35-9A4D-B2EE-DD86E6B047BE}"/>
              </a:ext>
            </a:extLst>
          </p:cNvPr>
          <p:cNvSpPr>
            <a:spLocks noGrp="1"/>
          </p:cNvSpPr>
          <p:nvPr>
            <p:ph idx="1"/>
          </p:nvPr>
        </p:nvSpPr>
        <p:spPr/>
        <p:txBody>
          <a:bodyPr/>
          <a:lstStyle/>
          <a:p>
            <a:pPr marL="0" indent="0">
              <a:buNone/>
            </a:pPr>
            <a:endParaRPr lang="en-US" dirty="0"/>
          </a:p>
          <a:p>
            <a:pPr marL="0" indent="0">
              <a:buNone/>
            </a:pPr>
            <a:endParaRPr lang="en-US" dirty="0"/>
          </a:p>
        </p:txBody>
      </p:sp>
    </p:spTree>
    <p:extLst>
      <p:ext uri="{BB962C8B-B14F-4D97-AF65-F5344CB8AC3E}">
        <p14:creationId xmlns:p14="http://schemas.microsoft.com/office/powerpoint/2010/main" val="161539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A377C-1E0E-764F-9D00-73B67DF39DD3}"/>
              </a:ext>
            </a:extLst>
          </p:cNvPr>
          <p:cNvSpPr>
            <a:spLocks noGrp="1"/>
          </p:cNvSpPr>
          <p:nvPr>
            <p:ph type="title"/>
          </p:nvPr>
        </p:nvSpPr>
        <p:spPr>
          <a:xfrm>
            <a:off x="677334" y="270933"/>
            <a:ext cx="8596668" cy="622852"/>
          </a:xfrm>
        </p:spPr>
        <p:txBody>
          <a:bodyPr>
            <a:normAutofit fontScale="90000"/>
          </a:bodyPr>
          <a:lstStyle/>
          <a:p>
            <a:r>
              <a:rPr lang="en-US" dirty="0"/>
              <a:t>Comparison: EPAL &amp; EPSL (1 of 3)</a:t>
            </a:r>
            <a:br>
              <a:rPr lang="en-US" dirty="0"/>
            </a:br>
            <a:br>
              <a:rPr lang="en-US" dirty="0"/>
            </a:br>
            <a:r>
              <a:rPr lang="en-US" sz="2200" dirty="0">
                <a:solidFill>
                  <a:schemeClr val="tx1"/>
                </a:solidFill>
              </a:rPr>
              <a:t>Summary of the two COVID-19 related paid leave provisions potentially available to academic appointees.</a:t>
            </a:r>
          </a:p>
        </p:txBody>
      </p:sp>
      <p:graphicFrame>
        <p:nvGraphicFramePr>
          <p:cNvPr id="4" name="Table 4">
            <a:extLst>
              <a:ext uri="{FF2B5EF4-FFF2-40B4-BE49-F238E27FC236}">
                <a16:creationId xmlns:a16="http://schemas.microsoft.com/office/drawing/2014/main" id="{831A1B7E-D057-CA4D-8398-00C431D30DA1}"/>
              </a:ext>
            </a:extLst>
          </p:cNvPr>
          <p:cNvGraphicFramePr>
            <a:graphicFrameLocks noGrp="1"/>
          </p:cNvGraphicFramePr>
          <p:nvPr>
            <p:extLst>
              <p:ext uri="{D42A27DB-BD31-4B8C-83A1-F6EECF244321}">
                <p14:modId xmlns:p14="http://schemas.microsoft.com/office/powerpoint/2010/main" val="109280822"/>
              </p:ext>
            </p:extLst>
          </p:nvPr>
        </p:nvGraphicFramePr>
        <p:xfrm>
          <a:off x="786665" y="2156055"/>
          <a:ext cx="6975796" cy="4222347"/>
        </p:xfrm>
        <a:graphic>
          <a:graphicData uri="http://schemas.openxmlformats.org/drawingml/2006/table">
            <a:tbl>
              <a:tblPr firstRow="1" bandRow="1">
                <a:tableStyleId>{5C22544A-7EE6-4342-B048-85BDC9FD1C3A}</a:tableStyleId>
              </a:tblPr>
              <a:tblGrid>
                <a:gridCol w="3414215">
                  <a:extLst>
                    <a:ext uri="{9D8B030D-6E8A-4147-A177-3AD203B41FA5}">
                      <a16:colId xmlns:a16="http://schemas.microsoft.com/office/drawing/2014/main" val="2797023221"/>
                    </a:ext>
                  </a:extLst>
                </a:gridCol>
                <a:gridCol w="3561581">
                  <a:extLst>
                    <a:ext uri="{9D8B030D-6E8A-4147-A177-3AD203B41FA5}">
                      <a16:colId xmlns:a16="http://schemas.microsoft.com/office/drawing/2014/main" val="3487656316"/>
                    </a:ext>
                  </a:extLst>
                </a:gridCol>
              </a:tblGrid>
              <a:tr h="914237">
                <a:tc>
                  <a:txBody>
                    <a:bodyPr/>
                    <a:lstStyle/>
                    <a:p>
                      <a:pPr algn="ctr"/>
                      <a:r>
                        <a:rPr lang="en-US" sz="1600" b="1" kern="1200" dirty="0">
                          <a:solidFill>
                            <a:schemeClr val="tx1"/>
                          </a:solidFill>
                          <a:effectLst/>
                          <a:latin typeface="+mn-lt"/>
                          <a:ea typeface="+mn-ea"/>
                          <a:cs typeface="+mn-cs"/>
                        </a:rPr>
                        <a:t>UC Expanded Paid Administrative Leave (EPAL)</a:t>
                      </a:r>
                      <a:endParaRPr lang="en-US" sz="1600" dirty="0">
                        <a:solidFill>
                          <a:schemeClr val="tx1"/>
                        </a:solidFill>
                      </a:endParaRPr>
                    </a:p>
                  </a:txBody>
                  <a:tcPr/>
                </a:tc>
                <a:tc>
                  <a:txBody>
                    <a:bodyPr/>
                    <a:lstStyle/>
                    <a:p>
                      <a:pPr algn="ctr"/>
                      <a:r>
                        <a:rPr lang="en-US" sz="1600" b="1" kern="1200" dirty="0">
                          <a:solidFill>
                            <a:schemeClr val="tx1"/>
                          </a:solidFill>
                          <a:effectLst/>
                          <a:latin typeface="+mn-lt"/>
                          <a:ea typeface="+mn-ea"/>
                          <a:cs typeface="+mn-cs"/>
                        </a:rPr>
                        <a:t>2021 Emergency Paid Sick Leave (EPSL)</a:t>
                      </a:r>
                      <a:endParaRPr lang="en-US" sz="1600" dirty="0">
                        <a:solidFill>
                          <a:schemeClr val="tx1"/>
                        </a:solidFill>
                      </a:endParaRPr>
                    </a:p>
                  </a:txBody>
                  <a:tcPr/>
                </a:tc>
                <a:extLst>
                  <a:ext uri="{0D108BD9-81ED-4DB2-BD59-A6C34878D82A}">
                    <a16:rowId xmlns:a16="http://schemas.microsoft.com/office/drawing/2014/main" val="1112520031"/>
                  </a:ext>
                </a:extLst>
              </a:tr>
              <a:tr h="998513">
                <a:tc>
                  <a:txBody>
                    <a:bodyPr/>
                    <a:lstStyle/>
                    <a:p>
                      <a:pPr algn="ctr"/>
                      <a:r>
                        <a:rPr lang="en-US" sz="1600" kern="1200" dirty="0">
                          <a:solidFill>
                            <a:schemeClr val="dk1"/>
                          </a:solidFill>
                          <a:effectLst/>
                          <a:latin typeface="+mn-lt"/>
                          <a:ea typeface="+mn-ea"/>
                          <a:cs typeface="+mn-cs"/>
                        </a:rPr>
                        <a:t>128 hours or 16 days for FTE prorated for part-time appointees</a:t>
                      </a:r>
                      <a:endParaRPr lang="en-US" sz="1600" dirty="0"/>
                    </a:p>
                  </a:txBody>
                  <a:tcPr/>
                </a:tc>
                <a:tc>
                  <a:txBody>
                    <a:bodyPr/>
                    <a:lstStyle/>
                    <a:p>
                      <a:pPr algn="ctr"/>
                      <a:r>
                        <a:rPr lang="en-US" sz="1600" kern="1200" dirty="0">
                          <a:solidFill>
                            <a:schemeClr val="dk1"/>
                          </a:solidFill>
                          <a:effectLst/>
                          <a:latin typeface="+mn-lt"/>
                          <a:ea typeface="+mn-ea"/>
                          <a:cs typeface="+mn-cs"/>
                        </a:rPr>
                        <a:t>80 hours for FTE or the two-week equivalent for part-time appointees</a:t>
                      </a:r>
                      <a:endParaRPr lang="en-US" sz="1600" dirty="0"/>
                    </a:p>
                  </a:txBody>
                  <a:tcPr/>
                </a:tc>
                <a:extLst>
                  <a:ext uri="{0D108BD9-81ED-4DB2-BD59-A6C34878D82A}">
                    <a16:rowId xmlns:a16="http://schemas.microsoft.com/office/drawing/2014/main" val="2058177358"/>
                  </a:ext>
                </a:extLst>
              </a:tr>
              <a:tr h="448624">
                <a:tc>
                  <a:txBody>
                    <a:bodyPr/>
                    <a:lstStyle/>
                    <a:p>
                      <a:pPr algn="ctr"/>
                      <a:r>
                        <a:rPr lang="en-US" sz="1600" kern="1200" dirty="0">
                          <a:solidFill>
                            <a:schemeClr val="dk1"/>
                          </a:solidFill>
                          <a:effectLst/>
                          <a:latin typeface="+mn-lt"/>
                          <a:ea typeface="+mn-ea"/>
                          <a:cs typeface="+mn-cs"/>
                        </a:rPr>
                        <a:t>March 1, 2020–June 30, 2021</a:t>
                      </a:r>
                      <a:endParaRPr lang="en-US" sz="1600" dirty="0"/>
                    </a:p>
                  </a:txBody>
                  <a:tcPr/>
                </a:tc>
                <a:tc>
                  <a:txBody>
                    <a:bodyPr/>
                    <a:lstStyle/>
                    <a:p>
                      <a:pPr algn="ctr"/>
                      <a:r>
                        <a:rPr lang="en-US" sz="1600" kern="1200" dirty="0">
                          <a:solidFill>
                            <a:schemeClr val="dk1"/>
                          </a:solidFill>
                          <a:effectLst/>
                          <a:latin typeface="+mn-lt"/>
                          <a:ea typeface="+mn-ea"/>
                          <a:cs typeface="+mn-cs"/>
                        </a:rPr>
                        <a:t>March 29 – September 30, 2021</a:t>
                      </a:r>
                      <a:endParaRPr lang="en-US" sz="1600" dirty="0"/>
                    </a:p>
                  </a:txBody>
                  <a:tcPr/>
                </a:tc>
                <a:extLst>
                  <a:ext uri="{0D108BD9-81ED-4DB2-BD59-A6C34878D82A}">
                    <a16:rowId xmlns:a16="http://schemas.microsoft.com/office/drawing/2014/main" val="2669920226"/>
                  </a:ext>
                </a:extLst>
              </a:tr>
              <a:tr h="550333">
                <a:tc>
                  <a:txBody>
                    <a:bodyPr/>
                    <a:lstStyle/>
                    <a:p>
                      <a:pPr algn="ctr"/>
                      <a:r>
                        <a:rPr lang="en-US" sz="1600" kern="1200" dirty="0">
                          <a:solidFill>
                            <a:schemeClr val="dk1"/>
                          </a:solidFill>
                          <a:effectLst/>
                          <a:latin typeface="+mn-lt"/>
                          <a:ea typeface="+mn-ea"/>
                          <a:cs typeface="+mn-cs"/>
                        </a:rPr>
                        <a:t>No prior service requirements</a:t>
                      </a:r>
                      <a:endParaRPr lang="en-US" sz="1600" dirty="0"/>
                    </a:p>
                  </a:txBody>
                  <a:tcPr/>
                </a:tc>
                <a:tc>
                  <a:txBody>
                    <a:bodyPr/>
                    <a:lstStyle/>
                    <a:p>
                      <a:pPr algn="ctr"/>
                      <a:r>
                        <a:rPr lang="en-US" sz="1600" kern="1200" dirty="0">
                          <a:solidFill>
                            <a:schemeClr val="dk1"/>
                          </a:solidFill>
                          <a:effectLst/>
                          <a:latin typeface="+mn-lt"/>
                          <a:ea typeface="+mn-ea"/>
                          <a:cs typeface="+mn-cs"/>
                        </a:rPr>
                        <a:t>No prior service requirements</a:t>
                      </a:r>
                      <a:endParaRPr lang="en-US" sz="1600" dirty="0"/>
                    </a:p>
                  </a:txBody>
                  <a:tcPr/>
                </a:tc>
                <a:extLst>
                  <a:ext uri="{0D108BD9-81ED-4DB2-BD59-A6C34878D82A}">
                    <a16:rowId xmlns:a16="http://schemas.microsoft.com/office/drawing/2014/main" val="1446908790"/>
                  </a:ext>
                </a:extLst>
              </a:tr>
              <a:tr h="574908">
                <a:tc>
                  <a:txBody>
                    <a:bodyPr/>
                    <a:lstStyle/>
                    <a:p>
                      <a:pPr algn="ctr"/>
                      <a:r>
                        <a:rPr lang="en-US" sz="1600" kern="1200" dirty="0">
                          <a:solidFill>
                            <a:schemeClr val="dk1"/>
                          </a:solidFill>
                          <a:effectLst/>
                          <a:latin typeface="+mn-lt"/>
                          <a:ea typeface="+mn-ea"/>
                          <a:cs typeface="+mn-cs"/>
                        </a:rPr>
                        <a:t>Can be taken intermittently, and for exempt appointees is recorded in whole days. For hourly appointees, leave taken is entered in hours.</a:t>
                      </a:r>
                      <a:endParaRPr lang="en-US" sz="1600" dirty="0"/>
                    </a:p>
                  </a:txBody>
                  <a:tcPr/>
                </a:tc>
                <a:tc>
                  <a:txBody>
                    <a:bodyPr/>
                    <a:lstStyle/>
                    <a:p>
                      <a:pPr algn="ctr"/>
                      <a:r>
                        <a:rPr lang="en-US" sz="1600" kern="1200" dirty="0">
                          <a:solidFill>
                            <a:schemeClr val="dk1"/>
                          </a:solidFill>
                          <a:effectLst/>
                          <a:latin typeface="+mn-lt"/>
                          <a:ea typeface="+mn-ea"/>
                          <a:cs typeface="+mn-cs"/>
                        </a:rPr>
                        <a:t>See </a:t>
                      </a:r>
                      <a:r>
                        <a:rPr lang="en-US" sz="1600" kern="1200" dirty="0">
                          <a:solidFill>
                            <a:schemeClr val="dk1"/>
                          </a:solidFill>
                          <a:effectLst/>
                          <a:latin typeface="+mn-lt"/>
                          <a:ea typeface="+mn-ea"/>
                          <a:cs typeface="+mn-cs"/>
                          <a:hlinkClick r:id="rId2"/>
                        </a:rPr>
                        <a:t>FAQ 11</a:t>
                      </a:r>
                      <a:endParaRPr lang="en-US" sz="1600" kern="1200" dirty="0">
                        <a:solidFill>
                          <a:schemeClr val="dk1"/>
                        </a:solidFill>
                        <a:effectLst/>
                        <a:latin typeface="+mn-lt"/>
                        <a:ea typeface="+mn-ea"/>
                        <a:cs typeface="+mn-cs"/>
                      </a:endParaRPr>
                    </a:p>
                    <a:p>
                      <a:pPr algn="ctr"/>
                      <a:r>
                        <a:rPr lang="en-US" sz="1600" kern="1200" dirty="0">
                          <a:solidFill>
                            <a:schemeClr val="dk1"/>
                          </a:solidFill>
                          <a:effectLst/>
                          <a:latin typeface="+mn-lt"/>
                          <a:ea typeface="+mn-ea"/>
                          <a:cs typeface="+mn-cs"/>
                        </a:rPr>
                        <a:t>Pg. 6</a:t>
                      </a:r>
                      <a:endParaRPr lang="en-US" sz="1600" dirty="0"/>
                    </a:p>
                  </a:txBody>
                  <a:tcPr/>
                </a:tc>
                <a:extLst>
                  <a:ext uri="{0D108BD9-81ED-4DB2-BD59-A6C34878D82A}">
                    <a16:rowId xmlns:a16="http://schemas.microsoft.com/office/drawing/2014/main" val="2809402599"/>
                  </a:ext>
                </a:extLst>
              </a:tr>
            </a:tbl>
          </a:graphicData>
        </a:graphic>
      </p:graphicFrame>
    </p:spTree>
    <p:extLst>
      <p:ext uri="{BB962C8B-B14F-4D97-AF65-F5344CB8AC3E}">
        <p14:creationId xmlns:p14="http://schemas.microsoft.com/office/powerpoint/2010/main" val="3705462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A377C-1E0E-764F-9D00-73B67DF39DD3}"/>
              </a:ext>
            </a:extLst>
          </p:cNvPr>
          <p:cNvSpPr>
            <a:spLocks noGrp="1"/>
          </p:cNvSpPr>
          <p:nvPr>
            <p:ph type="title"/>
          </p:nvPr>
        </p:nvSpPr>
        <p:spPr>
          <a:xfrm>
            <a:off x="677334" y="270933"/>
            <a:ext cx="8596668" cy="622852"/>
          </a:xfrm>
        </p:spPr>
        <p:txBody>
          <a:bodyPr>
            <a:normAutofit fontScale="90000"/>
          </a:bodyPr>
          <a:lstStyle/>
          <a:p>
            <a:r>
              <a:rPr lang="en-US" dirty="0"/>
              <a:t>Comparison: EPAL &amp; EPSL (2 of 3)</a:t>
            </a:r>
            <a:br>
              <a:rPr lang="en-US" dirty="0"/>
            </a:br>
            <a:endParaRPr lang="en-US" dirty="0"/>
          </a:p>
        </p:txBody>
      </p:sp>
      <p:graphicFrame>
        <p:nvGraphicFramePr>
          <p:cNvPr id="4" name="Table 4">
            <a:extLst>
              <a:ext uri="{FF2B5EF4-FFF2-40B4-BE49-F238E27FC236}">
                <a16:creationId xmlns:a16="http://schemas.microsoft.com/office/drawing/2014/main" id="{831A1B7E-D057-CA4D-8398-00C431D30DA1}"/>
              </a:ext>
            </a:extLst>
          </p:cNvPr>
          <p:cNvGraphicFramePr>
            <a:graphicFrameLocks noGrp="1"/>
          </p:cNvGraphicFramePr>
          <p:nvPr>
            <p:extLst>
              <p:ext uri="{D42A27DB-BD31-4B8C-83A1-F6EECF244321}">
                <p14:modId xmlns:p14="http://schemas.microsoft.com/office/powerpoint/2010/main" val="3182910652"/>
              </p:ext>
            </p:extLst>
          </p:nvPr>
        </p:nvGraphicFramePr>
        <p:xfrm>
          <a:off x="677334" y="893785"/>
          <a:ext cx="8284464" cy="5284378"/>
        </p:xfrm>
        <a:graphic>
          <a:graphicData uri="http://schemas.openxmlformats.org/drawingml/2006/table">
            <a:tbl>
              <a:tblPr firstRow="1" bandRow="1">
                <a:tableStyleId>{5C22544A-7EE6-4342-B048-85BDC9FD1C3A}</a:tableStyleId>
              </a:tblPr>
              <a:tblGrid>
                <a:gridCol w="8284464">
                  <a:extLst>
                    <a:ext uri="{9D8B030D-6E8A-4147-A177-3AD203B41FA5}">
                      <a16:colId xmlns:a16="http://schemas.microsoft.com/office/drawing/2014/main" val="2797023221"/>
                    </a:ext>
                  </a:extLst>
                </a:gridCol>
              </a:tblGrid>
              <a:tr h="346618">
                <a:tc>
                  <a:txBody>
                    <a:bodyPr/>
                    <a:lstStyle/>
                    <a:p>
                      <a:pPr algn="ctr"/>
                      <a:r>
                        <a:rPr lang="en-US" sz="1600" b="1" kern="1200" dirty="0">
                          <a:solidFill>
                            <a:schemeClr val="tx1"/>
                          </a:solidFill>
                          <a:effectLst/>
                          <a:latin typeface="+mn-lt"/>
                          <a:ea typeface="+mn-ea"/>
                          <a:cs typeface="+mn-cs"/>
                        </a:rPr>
                        <a:t>UC Expanded Paid Administrative Leave (EPAL)</a:t>
                      </a:r>
                      <a:endParaRPr lang="en-US" sz="1600" dirty="0">
                        <a:solidFill>
                          <a:schemeClr val="tx1"/>
                        </a:solidFill>
                      </a:endParaRPr>
                    </a:p>
                  </a:txBody>
                  <a:tcPr/>
                </a:tc>
                <a:extLst>
                  <a:ext uri="{0D108BD9-81ED-4DB2-BD59-A6C34878D82A}">
                    <a16:rowId xmlns:a16="http://schemas.microsoft.com/office/drawing/2014/main" val="1112520031"/>
                  </a:ext>
                </a:extLst>
              </a:tr>
              <a:tr h="998513">
                <a:tc>
                  <a:txBody>
                    <a:bodyPr/>
                    <a:lstStyle/>
                    <a:p>
                      <a:pPr algn="l"/>
                      <a:r>
                        <a:rPr lang="en-US" sz="1600" kern="1200" dirty="0">
                          <a:solidFill>
                            <a:schemeClr val="dk1"/>
                          </a:solidFill>
                          <a:effectLst/>
                          <a:latin typeface="+mn-lt"/>
                          <a:ea typeface="+mn-ea"/>
                          <a:cs typeface="+mn-cs"/>
                        </a:rPr>
                        <a:t>Qualifying reason for use–unable to work or telework because of:</a:t>
                      </a:r>
                    </a:p>
                    <a:p>
                      <a:pPr algn="l"/>
                      <a:endParaRPr lang="en-US" sz="1600" kern="1200" dirty="0">
                        <a:solidFill>
                          <a:schemeClr val="dk1"/>
                        </a:solidFill>
                        <a:effectLst/>
                        <a:latin typeface="+mn-lt"/>
                        <a:ea typeface="+mn-ea"/>
                        <a:cs typeface="+mn-cs"/>
                      </a:endParaRPr>
                    </a:p>
                    <a:p>
                      <a:pPr lvl="1" algn="l"/>
                      <a:r>
                        <a:rPr lang="en-US" sz="1600" kern="1200" dirty="0">
                          <a:solidFill>
                            <a:schemeClr val="dk1"/>
                          </a:solidFill>
                          <a:effectLst/>
                          <a:latin typeface="+mn-lt"/>
                          <a:ea typeface="+mn-ea"/>
                          <a:cs typeface="+mn-cs"/>
                        </a:rPr>
                        <a:t>1. Appointee’s own COVID-19 related illness or that of a family member</a:t>
                      </a:r>
                      <a:r>
                        <a:rPr lang="en-US" sz="1600" kern="1200" baseline="30000" dirty="0">
                          <a:solidFill>
                            <a:schemeClr val="dk1"/>
                          </a:solidFill>
                          <a:effectLst/>
                          <a:latin typeface="+mn-lt"/>
                          <a:ea typeface="+mn-ea"/>
                          <a:cs typeface="+mn-cs"/>
                        </a:rPr>
                        <a:t>*</a:t>
                      </a:r>
                      <a:endParaRPr lang="en-US" sz="1600" kern="1200" dirty="0">
                        <a:solidFill>
                          <a:schemeClr val="dk1"/>
                        </a:solidFill>
                        <a:effectLst/>
                        <a:latin typeface="+mn-lt"/>
                        <a:ea typeface="+mn-ea"/>
                        <a:cs typeface="+mn-cs"/>
                      </a:endParaRPr>
                    </a:p>
                    <a:p>
                      <a:pPr lvl="1" algn="l"/>
                      <a:endParaRPr lang="en-US" sz="1600" kern="1200" dirty="0">
                        <a:solidFill>
                          <a:schemeClr val="dk1"/>
                        </a:solidFill>
                        <a:effectLst/>
                        <a:latin typeface="+mn-lt"/>
                        <a:ea typeface="+mn-ea"/>
                        <a:cs typeface="+mn-cs"/>
                      </a:endParaRPr>
                    </a:p>
                    <a:p>
                      <a:pPr lvl="1" algn="l"/>
                      <a:r>
                        <a:rPr lang="en-US" sz="1600" kern="1200" dirty="0">
                          <a:solidFill>
                            <a:schemeClr val="dk1"/>
                          </a:solidFill>
                          <a:effectLst/>
                          <a:latin typeface="+mn-lt"/>
                          <a:ea typeface="+mn-ea"/>
                          <a:cs typeface="+mn-cs"/>
                        </a:rPr>
                        <a:t>2. Appointee directed not to come to worksite for COVID-19 related reasons and/or worksite has COVID-19 related remote work program or is under shelter in place order </a:t>
                      </a:r>
                      <a:r>
                        <a:rPr lang="en-US" sz="1600" u="sng" kern="1200" dirty="0">
                          <a:solidFill>
                            <a:schemeClr val="dk1"/>
                          </a:solidFill>
                          <a:effectLst/>
                          <a:latin typeface="+mn-lt"/>
                          <a:ea typeface="+mn-ea"/>
                          <a:cs typeface="+mn-cs"/>
                        </a:rPr>
                        <a:t>and</a:t>
                      </a:r>
                      <a:r>
                        <a:rPr lang="en-US" sz="1600" kern="1200" dirty="0">
                          <a:solidFill>
                            <a:schemeClr val="dk1"/>
                          </a:solidFill>
                          <a:effectLst/>
                          <a:latin typeface="+mn-lt"/>
                          <a:ea typeface="+mn-ea"/>
                          <a:cs typeface="+mn-cs"/>
                        </a:rPr>
                        <a:t> it is not operationally feasible for employee to work remotely</a:t>
                      </a:r>
                    </a:p>
                    <a:p>
                      <a:pPr lvl="1" algn="l"/>
                      <a:endParaRPr lang="en-US" sz="1600" kern="1200" dirty="0">
                        <a:solidFill>
                          <a:schemeClr val="dk1"/>
                        </a:solidFill>
                        <a:effectLst/>
                        <a:latin typeface="+mn-lt"/>
                        <a:ea typeface="+mn-ea"/>
                        <a:cs typeface="+mn-cs"/>
                      </a:endParaRPr>
                    </a:p>
                    <a:p>
                      <a:pPr lvl="1" algn="l"/>
                      <a:r>
                        <a:rPr lang="en-US" sz="1600" kern="1200" dirty="0">
                          <a:solidFill>
                            <a:schemeClr val="dk1"/>
                          </a:solidFill>
                          <a:effectLst/>
                          <a:latin typeface="+mn-lt"/>
                          <a:ea typeface="+mn-ea"/>
                          <a:cs typeface="+mn-cs"/>
                        </a:rPr>
                        <a:t>3. COVID-19 related school or daycare closure requires appointee to be at home with child/dependent </a:t>
                      </a:r>
                      <a:r>
                        <a:rPr lang="en-US" sz="1600" u="sng" kern="1200" dirty="0">
                          <a:solidFill>
                            <a:schemeClr val="dk1"/>
                          </a:solidFill>
                          <a:effectLst/>
                          <a:latin typeface="+mn-lt"/>
                          <a:ea typeface="+mn-ea"/>
                          <a:cs typeface="+mn-cs"/>
                        </a:rPr>
                        <a:t>and </a:t>
                      </a:r>
                      <a:r>
                        <a:rPr lang="en-US" sz="1600" kern="1200" dirty="0">
                          <a:solidFill>
                            <a:schemeClr val="dk1"/>
                          </a:solidFill>
                          <a:effectLst/>
                          <a:latin typeface="+mn-lt"/>
                          <a:ea typeface="+mn-ea"/>
                          <a:cs typeface="+mn-cs"/>
                        </a:rPr>
                        <a:t>it is not operationally feasible for appointee to work remotely or in conjunction with childcare commitment </a:t>
                      </a:r>
                    </a:p>
                    <a:p>
                      <a:pPr algn="l"/>
                      <a:endParaRPr lang="en-US" sz="1600" kern="1200" dirty="0">
                        <a:solidFill>
                          <a:schemeClr val="dk1"/>
                        </a:solidFill>
                        <a:effectLst/>
                        <a:latin typeface="+mn-lt"/>
                        <a:ea typeface="+mn-ea"/>
                        <a:cs typeface="+mn-cs"/>
                      </a:endParaRPr>
                    </a:p>
                    <a:p>
                      <a:pPr algn="l"/>
                      <a:r>
                        <a:rPr lang="en-US" sz="1600" kern="1200" dirty="0">
                          <a:solidFill>
                            <a:schemeClr val="dk1"/>
                          </a:solidFill>
                          <a:effectLst/>
                          <a:latin typeface="+mn-lt"/>
                          <a:ea typeface="+mn-ea"/>
                          <a:cs typeface="+mn-cs"/>
                        </a:rPr>
                        <a:t>The use of EPAL “shall not adversely affect the delivery of essential University services.”</a:t>
                      </a:r>
                    </a:p>
                    <a:p>
                      <a:pPr algn="l"/>
                      <a:endParaRPr lang="en-US" sz="1600" kern="1200" dirty="0">
                        <a:solidFill>
                          <a:schemeClr val="dk1"/>
                        </a:solidFill>
                        <a:effectLst/>
                        <a:latin typeface="+mn-lt"/>
                        <a:ea typeface="+mn-ea"/>
                        <a:cs typeface="+mn-cs"/>
                      </a:endParaRPr>
                    </a:p>
                    <a:p>
                      <a:pPr algn="l"/>
                      <a:r>
                        <a:rPr lang="en-US" sz="1600" kern="1200" dirty="0">
                          <a:solidFill>
                            <a:schemeClr val="dk1"/>
                          </a:solidFill>
                          <a:effectLst/>
                          <a:latin typeface="+mn-lt"/>
                          <a:ea typeface="+mn-ea"/>
                          <a:cs typeface="+mn-cs"/>
                        </a:rPr>
                        <a:t>Instruction is an essential service of the University. Instructors are not eligible to take EPAL during their scheduled remote lectures/class sessions for criterion 3 above.</a:t>
                      </a:r>
                    </a:p>
                    <a:p>
                      <a:pPr algn="l"/>
                      <a:endParaRPr lang="en-US" sz="1600" kern="1200" dirty="0">
                        <a:solidFill>
                          <a:schemeClr val="dk1"/>
                        </a:solidFill>
                        <a:effectLst/>
                        <a:latin typeface="+mn-lt"/>
                        <a:ea typeface="+mn-ea"/>
                        <a:cs typeface="+mn-cs"/>
                      </a:endParaRPr>
                    </a:p>
                    <a:p>
                      <a:pPr algn="l"/>
                      <a:r>
                        <a:rPr lang="en-US" sz="1500" kern="1200" dirty="0">
                          <a:solidFill>
                            <a:schemeClr val="dk1"/>
                          </a:solidFill>
                          <a:effectLst/>
                          <a:latin typeface="+mn-lt"/>
                          <a:ea typeface="+mn-ea"/>
                          <a:cs typeface="+mn-cs"/>
                        </a:rPr>
                        <a:t>*Pursuant to APM - 715-0(b), “family member” is defined as an appointee’s child, parent, spouse, or domestic partner (same sex or opposite sex).</a:t>
                      </a:r>
                      <a:endParaRPr lang="en-US" sz="1500" dirty="0"/>
                    </a:p>
                  </a:txBody>
                  <a:tcPr/>
                </a:tc>
                <a:extLst>
                  <a:ext uri="{0D108BD9-81ED-4DB2-BD59-A6C34878D82A}">
                    <a16:rowId xmlns:a16="http://schemas.microsoft.com/office/drawing/2014/main" val="2058177358"/>
                  </a:ext>
                </a:extLst>
              </a:tr>
            </a:tbl>
          </a:graphicData>
        </a:graphic>
      </p:graphicFrame>
    </p:spTree>
    <p:extLst>
      <p:ext uri="{BB962C8B-B14F-4D97-AF65-F5344CB8AC3E}">
        <p14:creationId xmlns:p14="http://schemas.microsoft.com/office/powerpoint/2010/main" val="3316048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A377C-1E0E-764F-9D00-73B67DF39DD3}"/>
              </a:ext>
            </a:extLst>
          </p:cNvPr>
          <p:cNvSpPr>
            <a:spLocks noGrp="1"/>
          </p:cNvSpPr>
          <p:nvPr>
            <p:ph type="title"/>
          </p:nvPr>
        </p:nvSpPr>
        <p:spPr>
          <a:xfrm>
            <a:off x="677334" y="270933"/>
            <a:ext cx="8596668" cy="622852"/>
          </a:xfrm>
        </p:spPr>
        <p:txBody>
          <a:bodyPr>
            <a:normAutofit fontScale="90000"/>
          </a:bodyPr>
          <a:lstStyle/>
          <a:p>
            <a:r>
              <a:rPr lang="en-US" dirty="0"/>
              <a:t>Comparison: EPAL &amp; EPSL (3 of 3)</a:t>
            </a:r>
            <a:br>
              <a:rPr lang="en-US" dirty="0"/>
            </a:br>
            <a:endParaRPr lang="en-US" dirty="0"/>
          </a:p>
        </p:txBody>
      </p:sp>
      <p:graphicFrame>
        <p:nvGraphicFramePr>
          <p:cNvPr id="4" name="Table 4">
            <a:extLst>
              <a:ext uri="{FF2B5EF4-FFF2-40B4-BE49-F238E27FC236}">
                <a16:creationId xmlns:a16="http://schemas.microsoft.com/office/drawing/2014/main" id="{831A1B7E-D057-CA4D-8398-00C431D30DA1}"/>
              </a:ext>
            </a:extLst>
          </p:cNvPr>
          <p:cNvGraphicFramePr>
            <a:graphicFrameLocks noGrp="1"/>
          </p:cNvGraphicFramePr>
          <p:nvPr>
            <p:extLst>
              <p:ext uri="{D42A27DB-BD31-4B8C-83A1-F6EECF244321}">
                <p14:modId xmlns:p14="http://schemas.microsoft.com/office/powerpoint/2010/main" val="3629007382"/>
              </p:ext>
            </p:extLst>
          </p:nvPr>
        </p:nvGraphicFramePr>
        <p:xfrm>
          <a:off x="677334" y="900412"/>
          <a:ext cx="9003380" cy="5792926"/>
        </p:xfrm>
        <a:graphic>
          <a:graphicData uri="http://schemas.openxmlformats.org/drawingml/2006/table">
            <a:tbl>
              <a:tblPr firstRow="1" bandRow="1">
                <a:tableStyleId>{5C22544A-7EE6-4342-B048-85BDC9FD1C3A}</a:tableStyleId>
              </a:tblPr>
              <a:tblGrid>
                <a:gridCol w="9003380">
                  <a:extLst>
                    <a:ext uri="{9D8B030D-6E8A-4147-A177-3AD203B41FA5}">
                      <a16:colId xmlns:a16="http://schemas.microsoft.com/office/drawing/2014/main" val="2797023221"/>
                    </a:ext>
                  </a:extLst>
                </a:gridCol>
              </a:tblGrid>
              <a:tr h="321038">
                <a:tc>
                  <a:txBody>
                    <a:bodyPr/>
                    <a:lstStyle/>
                    <a:p>
                      <a:pPr algn="ctr"/>
                      <a:r>
                        <a:rPr lang="en-US" sz="1600" b="1" kern="1200" dirty="0">
                          <a:solidFill>
                            <a:schemeClr val="tx1"/>
                          </a:solidFill>
                          <a:effectLst/>
                          <a:latin typeface="+mn-lt"/>
                          <a:ea typeface="+mn-ea"/>
                          <a:cs typeface="+mn-cs"/>
                        </a:rPr>
                        <a:t>2021 Emergency Paid Sick Leave (EPSL)</a:t>
                      </a:r>
                      <a:endParaRPr lang="en-US" sz="1600" dirty="0">
                        <a:solidFill>
                          <a:schemeClr val="tx1"/>
                        </a:solidFill>
                      </a:endParaRPr>
                    </a:p>
                  </a:txBody>
                  <a:tcPr/>
                </a:tc>
                <a:extLst>
                  <a:ext uri="{0D108BD9-81ED-4DB2-BD59-A6C34878D82A}">
                    <a16:rowId xmlns:a16="http://schemas.microsoft.com/office/drawing/2014/main" val="1112520031"/>
                  </a:ext>
                </a:extLst>
              </a:tr>
              <a:tr h="5457646">
                <a:tc>
                  <a:txBody>
                    <a:bodyPr/>
                    <a:lstStyle/>
                    <a:p>
                      <a:pPr algn="l"/>
                      <a:r>
                        <a:rPr lang="en-US" sz="1600" kern="1200" dirty="0">
                          <a:solidFill>
                            <a:schemeClr val="dk1"/>
                          </a:solidFill>
                          <a:effectLst/>
                          <a:latin typeface="+mn-lt"/>
                          <a:ea typeface="+mn-ea"/>
                          <a:cs typeface="+mn-cs"/>
                        </a:rPr>
                        <a:t>Qualifying reason for use – unable to work or telework because of:</a:t>
                      </a:r>
                    </a:p>
                    <a:p>
                      <a:pPr algn="l"/>
                      <a:endParaRPr lang="en-US" sz="1600" kern="1200" dirty="0">
                        <a:solidFill>
                          <a:schemeClr val="dk1"/>
                        </a:solidFill>
                        <a:effectLst/>
                        <a:latin typeface="+mn-lt"/>
                        <a:ea typeface="+mn-ea"/>
                        <a:cs typeface="+mn-cs"/>
                      </a:endParaRPr>
                    </a:p>
                    <a:p>
                      <a:pPr lvl="1" algn="l"/>
                      <a:r>
                        <a:rPr lang="en-US" sz="1600" kern="1200" dirty="0">
                          <a:solidFill>
                            <a:schemeClr val="dk1"/>
                          </a:solidFill>
                          <a:effectLst/>
                          <a:latin typeface="+mn-lt"/>
                          <a:ea typeface="+mn-ea"/>
                          <a:cs typeface="+mn-cs"/>
                        </a:rPr>
                        <a:t>1. Quarantine or isolation order</a:t>
                      </a:r>
                    </a:p>
                    <a:p>
                      <a:pPr lvl="1" algn="l"/>
                      <a:endParaRPr lang="en-US" sz="1600" kern="1200" dirty="0">
                        <a:solidFill>
                          <a:schemeClr val="dk1"/>
                        </a:solidFill>
                        <a:effectLst/>
                        <a:latin typeface="+mn-lt"/>
                        <a:ea typeface="+mn-ea"/>
                        <a:cs typeface="+mn-cs"/>
                      </a:endParaRPr>
                    </a:p>
                    <a:p>
                      <a:pPr lvl="1" algn="l"/>
                      <a:r>
                        <a:rPr lang="en-US" sz="1600" kern="1200" dirty="0">
                          <a:solidFill>
                            <a:schemeClr val="dk1"/>
                          </a:solidFill>
                          <a:effectLst/>
                          <a:latin typeface="+mn-lt"/>
                          <a:ea typeface="+mn-ea"/>
                          <a:cs typeface="+mn-cs"/>
                        </a:rPr>
                        <a:t>2. Told by health care provider to self-quarantine</a:t>
                      </a:r>
                    </a:p>
                    <a:p>
                      <a:pPr lvl="1" algn="l"/>
                      <a:endParaRPr lang="en-US" sz="1600" kern="1200" dirty="0">
                        <a:solidFill>
                          <a:schemeClr val="dk1"/>
                        </a:solidFill>
                        <a:effectLst/>
                        <a:latin typeface="+mn-lt"/>
                        <a:ea typeface="+mn-ea"/>
                        <a:cs typeface="+mn-cs"/>
                      </a:endParaRPr>
                    </a:p>
                    <a:p>
                      <a:pPr lvl="1" algn="l"/>
                      <a:r>
                        <a:rPr lang="en-US" sz="1600" kern="1200" dirty="0">
                          <a:solidFill>
                            <a:schemeClr val="dk1"/>
                          </a:solidFill>
                          <a:effectLst/>
                          <a:latin typeface="+mn-lt"/>
                          <a:ea typeface="+mn-ea"/>
                          <a:cs typeface="+mn-cs"/>
                        </a:rPr>
                        <a:t>3. (a) appointee is experiencing COVID-19 symptoms and seeking a medical diagnosis; (b) appointee has been exposed to COVID-19 and is seeking or awaiting the results of a diagnostic test for, or a medical diagnosis of, COVID-19; (c) the University has requested that appointee obtain a diagnostic test for, or a medical diagnosis of, COVID-19, and appointee is seeking or awaiting those results; (d) appointee is obtaining immunization related to COVID-19; or (e) appointee is recovering from injury, disability, illness, or condition related to obtaining COVID-19 immunization</a:t>
                      </a:r>
                    </a:p>
                    <a:p>
                      <a:pPr lvl="1" algn="l"/>
                      <a:endParaRPr lang="en-US" sz="1600" kern="1200" dirty="0">
                        <a:solidFill>
                          <a:schemeClr val="dk1"/>
                        </a:solidFill>
                        <a:effectLst/>
                        <a:latin typeface="+mn-lt"/>
                        <a:ea typeface="+mn-ea"/>
                        <a:cs typeface="+mn-cs"/>
                      </a:endParaRPr>
                    </a:p>
                    <a:p>
                      <a:pPr lvl="1" algn="l"/>
                      <a:r>
                        <a:rPr lang="en-US" sz="1600" kern="1200" dirty="0">
                          <a:solidFill>
                            <a:schemeClr val="dk1"/>
                          </a:solidFill>
                          <a:effectLst/>
                          <a:latin typeface="+mn-lt"/>
                          <a:ea typeface="+mn-ea"/>
                          <a:cs typeface="+mn-cs"/>
                        </a:rPr>
                        <a:t>4. Caring for individual subject to quarantine/isolation order or who was told by health care provider to self-quarantine</a:t>
                      </a:r>
                    </a:p>
                    <a:p>
                      <a:pPr lvl="1" algn="l"/>
                      <a:endParaRPr lang="en-US" sz="1600" kern="1200" dirty="0">
                        <a:solidFill>
                          <a:schemeClr val="dk1"/>
                        </a:solidFill>
                        <a:effectLst/>
                        <a:latin typeface="+mn-lt"/>
                        <a:ea typeface="+mn-ea"/>
                        <a:cs typeface="+mn-cs"/>
                      </a:endParaRPr>
                    </a:p>
                    <a:p>
                      <a:pPr lvl="1" algn="l"/>
                      <a:r>
                        <a:rPr lang="en-US" sz="1600" kern="1200" dirty="0">
                          <a:solidFill>
                            <a:schemeClr val="dk1"/>
                          </a:solidFill>
                          <a:effectLst/>
                          <a:latin typeface="+mn-lt"/>
                          <a:ea typeface="+mn-ea"/>
                          <a:cs typeface="+mn-cs"/>
                        </a:rPr>
                        <a:t>5. Caring for child whose school/place of care is closed or child care provider unavailable b/c of COVID-19 </a:t>
                      </a:r>
                    </a:p>
                    <a:p>
                      <a:pPr lvl="1" algn="l"/>
                      <a:endParaRPr lang="en-US" sz="1600" kern="1200" dirty="0">
                        <a:solidFill>
                          <a:schemeClr val="dk1"/>
                        </a:solidFill>
                        <a:effectLst/>
                        <a:latin typeface="+mn-lt"/>
                        <a:ea typeface="+mn-ea"/>
                        <a:cs typeface="+mn-cs"/>
                      </a:endParaRPr>
                    </a:p>
                    <a:p>
                      <a:pPr lvl="1" algn="l"/>
                      <a:r>
                        <a:rPr lang="en-US" sz="1600" kern="1200" dirty="0">
                          <a:solidFill>
                            <a:schemeClr val="dk1"/>
                          </a:solidFill>
                          <a:effectLst/>
                          <a:latin typeface="+mn-lt"/>
                          <a:ea typeface="+mn-ea"/>
                          <a:cs typeface="+mn-cs"/>
                        </a:rPr>
                        <a:t>6. Other substantially similar condition specified by HHS Secretary </a:t>
                      </a:r>
                      <a:endParaRPr lang="en-US" sz="1600" dirty="0"/>
                    </a:p>
                    <a:p>
                      <a:pPr lvl="1" algn="l"/>
                      <a:endParaRPr lang="en-US" sz="1600" dirty="0"/>
                    </a:p>
                  </a:txBody>
                  <a:tcPr/>
                </a:tc>
                <a:extLst>
                  <a:ext uri="{0D108BD9-81ED-4DB2-BD59-A6C34878D82A}">
                    <a16:rowId xmlns:a16="http://schemas.microsoft.com/office/drawing/2014/main" val="2058177358"/>
                  </a:ext>
                </a:extLst>
              </a:tr>
            </a:tbl>
          </a:graphicData>
        </a:graphic>
      </p:graphicFrame>
    </p:spTree>
    <p:extLst>
      <p:ext uri="{BB962C8B-B14F-4D97-AF65-F5344CB8AC3E}">
        <p14:creationId xmlns:p14="http://schemas.microsoft.com/office/powerpoint/2010/main" val="1764488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F7512-B294-0D46-9F3F-7ED2F4610629}"/>
              </a:ext>
            </a:extLst>
          </p:cNvPr>
          <p:cNvSpPr>
            <a:spLocks noGrp="1"/>
          </p:cNvSpPr>
          <p:nvPr>
            <p:ph type="title"/>
          </p:nvPr>
        </p:nvSpPr>
        <p:spPr>
          <a:xfrm>
            <a:off x="548125" y="609600"/>
            <a:ext cx="9309504" cy="573157"/>
          </a:xfrm>
        </p:spPr>
        <p:txBody>
          <a:bodyPr>
            <a:normAutofit fontScale="90000"/>
          </a:bodyPr>
          <a:lstStyle/>
          <a:p>
            <a:r>
              <a:rPr lang="en-US" dirty="0"/>
              <a:t>Reminder (1 of 2): Stop the Clock, APM 133-17 h.</a:t>
            </a:r>
          </a:p>
        </p:txBody>
      </p:sp>
      <p:sp>
        <p:nvSpPr>
          <p:cNvPr id="3" name="Content Placeholder 2">
            <a:extLst>
              <a:ext uri="{FF2B5EF4-FFF2-40B4-BE49-F238E27FC236}">
                <a16:creationId xmlns:a16="http://schemas.microsoft.com/office/drawing/2014/main" id="{4C01EFD8-0479-5A47-B55C-6A7FE61C99DB}"/>
              </a:ext>
            </a:extLst>
          </p:cNvPr>
          <p:cNvSpPr>
            <a:spLocks noGrp="1"/>
          </p:cNvSpPr>
          <p:nvPr>
            <p:ph idx="1"/>
          </p:nvPr>
        </p:nvSpPr>
        <p:spPr>
          <a:xfrm>
            <a:off x="548125" y="1272209"/>
            <a:ext cx="9182283" cy="4759214"/>
          </a:xfrm>
        </p:spPr>
        <p:txBody>
          <a:bodyPr>
            <a:noAutofit/>
          </a:bodyPr>
          <a:lstStyle/>
          <a:p>
            <a:r>
              <a:rPr lang="en-US" dirty="0"/>
              <a:t>Childbearing or Childrearing</a:t>
            </a:r>
          </a:p>
          <a:p>
            <a:pPr lvl="1"/>
            <a:r>
              <a:rPr lang="en-US" dirty="0"/>
              <a:t>To care for any child who is or becomes part of the faculty member’s family. To be eligible to stop the clock, a faculty member at the Assistant level must be responsible for fifty percent (50%) or more of the care of the child.</a:t>
            </a:r>
          </a:p>
          <a:p>
            <a:r>
              <a:rPr lang="en-US" dirty="0"/>
              <a:t>Serious Health Condition Including Disability or Bereavement</a:t>
            </a:r>
          </a:p>
          <a:p>
            <a:pPr lvl="1"/>
            <a:r>
              <a:rPr lang="en-US" dirty="0"/>
              <a:t>When the faculty member’s ability to pursue University duties is significantly disrupted by a serious health condition or disability, by the need to care for a close family member who is seriously ill, or by the death of a close family member.</a:t>
            </a:r>
          </a:p>
          <a:p>
            <a:r>
              <a:rPr lang="en-US" dirty="0"/>
              <a:t>Significant Circumstance or Event</a:t>
            </a:r>
          </a:p>
          <a:p>
            <a:pPr lvl="1"/>
            <a:r>
              <a:rPr lang="en-US" dirty="0"/>
              <a:t>For reasons due to a significant circumstance or event beyond the faculty member’s control that disrupts the faculty member’s ability to pursue University duties. Examples of significant circumstances or events beyond the faculty member’s control for which the faculty member may request to stop the clock include the effects of a natural disaster or the effects of significant delays in the provision of research space, facilities, or resources committed to the faculty member and necessary for the faculty member’s research activities.</a:t>
            </a:r>
          </a:p>
        </p:txBody>
      </p:sp>
    </p:spTree>
    <p:extLst>
      <p:ext uri="{BB962C8B-B14F-4D97-AF65-F5344CB8AC3E}">
        <p14:creationId xmlns:p14="http://schemas.microsoft.com/office/powerpoint/2010/main" val="4217154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F7512-B294-0D46-9F3F-7ED2F4610629}"/>
              </a:ext>
            </a:extLst>
          </p:cNvPr>
          <p:cNvSpPr>
            <a:spLocks noGrp="1"/>
          </p:cNvSpPr>
          <p:nvPr>
            <p:ph type="title"/>
          </p:nvPr>
        </p:nvSpPr>
        <p:spPr>
          <a:xfrm>
            <a:off x="548124" y="601648"/>
            <a:ext cx="9182283" cy="573157"/>
          </a:xfrm>
        </p:spPr>
        <p:txBody>
          <a:bodyPr>
            <a:normAutofit fontScale="90000"/>
          </a:bodyPr>
          <a:lstStyle/>
          <a:p>
            <a:r>
              <a:rPr lang="en-US" dirty="0"/>
              <a:t>Reminder (2 of 2): Stop the Clock, APM 133-17 h.</a:t>
            </a:r>
          </a:p>
        </p:txBody>
      </p:sp>
      <p:sp>
        <p:nvSpPr>
          <p:cNvPr id="3" name="Content Placeholder 2">
            <a:extLst>
              <a:ext uri="{FF2B5EF4-FFF2-40B4-BE49-F238E27FC236}">
                <a16:creationId xmlns:a16="http://schemas.microsoft.com/office/drawing/2014/main" id="{4C01EFD8-0479-5A47-B55C-6A7FE61C99DB}"/>
              </a:ext>
            </a:extLst>
          </p:cNvPr>
          <p:cNvSpPr>
            <a:spLocks noGrp="1"/>
          </p:cNvSpPr>
          <p:nvPr>
            <p:ph idx="1"/>
          </p:nvPr>
        </p:nvSpPr>
        <p:spPr>
          <a:xfrm>
            <a:off x="548125" y="1272209"/>
            <a:ext cx="9182283" cy="4759214"/>
          </a:xfrm>
        </p:spPr>
        <p:txBody>
          <a:bodyPr>
            <a:noAutofit/>
          </a:bodyPr>
          <a:lstStyle/>
          <a:p>
            <a:r>
              <a:rPr lang="en-US" dirty="0"/>
              <a:t>A faculty member may be granted no more than two (2) years of extension during the probationary period. A faculty member is eligible to stop the clock even if the faculty member does not take a formal leave or have a modification of duties. A request to stop the clock should be made as soon as the need becomes apparent.</a:t>
            </a:r>
          </a:p>
          <a:p>
            <a:r>
              <a:rPr lang="en-US" dirty="0"/>
              <a:t>A third Stop the Clock may be requested on an exceptional basis and requires approval by the Office of the President. Given the frequency this exception may be required, the Office of the President developed a form for Academic Personnel to submit the exception to the Office of the President.</a:t>
            </a:r>
          </a:p>
          <a:p>
            <a:r>
              <a:rPr lang="en-US" dirty="0"/>
              <a:t>A faculty member who has requested a Stop the Clock is not obligated to wait to pursue promotion to the Associate rank. </a:t>
            </a:r>
          </a:p>
          <a:p>
            <a:pPr marL="0" indent="0">
              <a:buNone/>
            </a:pPr>
            <a:endParaRPr lang="en-US" dirty="0"/>
          </a:p>
          <a:p>
            <a:pPr lvl="0"/>
            <a:endParaRPr lang="en-US" dirty="0"/>
          </a:p>
        </p:txBody>
      </p:sp>
    </p:spTree>
    <p:extLst>
      <p:ext uri="{BB962C8B-B14F-4D97-AF65-F5344CB8AC3E}">
        <p14:creationId xmlns:p14="http://schemas.microsoft.com/office/powerpoint/2010/main" val="27050634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F7512-B294-0D46-9F3F-7ED2F4610629}"/>
              </a:ext>
            </a:extLst>
          </p:cNvPr>
          <p:cNvSpPr>
            <a:spLocks noGrp="1"/>
          </p:cNvSpPr>
          <p:nvPr>
            <p:ph type="title"/>
          </p:nvPr>
        </p:nvSpPr>
        <p:spPr>
          <a:xfrm>
            <a:off x="293681" y="538038"/>
            <a:ext cx="9375105" cy="734171"/>
          </a:xfrm>
        </p:spPr>
        <p:txBody>
          <a:bodyPr>
            <a:normAutofit fontScale="90000"/>
          </a:bodyPr>
          <a:lstStyle/>
          <a:p>
            <a:r>
              <a:rPr lang="en-US" sz="3200" dirty="0"/>
              <a:t>APM 710-11 Paid Medical Leave Exception for Childcare</a:t>
            </a:r>
          </a:p>
        </p:txBody>
      </p:sp>
      <p:sp>
        <p:nvSpPr>
          <p:cNvPr id="3" name="Content Placeholder 2">
            <a:extLst>
              <a:ext uri="{FF2B5EF4-FFF2-40B4-BE49-F238E27FC236}">
                <a16:creationId xmlns:a16="http://schemas.microsoft.com/office/drawing/2014/main" id="{4C01EFD8-0479-5A47-B55C-6A7FE61C99DB}"/>
              </a:ext>
            </a:extLst>
          </p:cNvPr>
          <p:cNvSpPr>
            <a:spLocks noGrp="1"/>
          </p:cNvSpPr>
          <p:nvPr>
            <p:ph idx="1"/>
          </p:nvPr>
        </p:nvSpPr>
        <p:spPr>
          <a:xfrm>
            <a:off x="548124" y="1089330"/>
            <a:ext cx="9182283" cy="5291952"/>
          </a:xfrm>
        </p:spPr>
        <p:txBody>
          <a:bodyPr>
            <a:noAutofit/>
          </a:bodyPr>
          <a:lstStyle/>
          <a:p>
            <a:r>
              <a:rPr lang="en-US" sz="1600" dirty="0"/>
              <a:t>Temporary exception to APM - 710-11 to allow faculty who do not accrue sick leave to use any available paid medical leave allotment in the Fall 2020 quarter/semester if they were unable to work (or telework) because their children were not able to physically attend their school or place of care because of COVID-19 precautions. Note that on October 7, 2020, Provost Brown approved the two semester-based campuses, Merced and Berkeley, </a:t>
            </a:r>
            <a:r>
              <a:rPr lang="en-US" sz="1600" u="sng" dirty="0"/>
              <a:t>to defer this policy exception to Spring Semester 2021, given that instruction began in August</a:t>
            </a:r>
            <a:r>
              <a:rPr lang="en-US" sz="1600" dirty="0"/>
              <a:t> to avoid disruptions to teaching, and potentially be more useful to faculty seeking relief. </a:t>
            </a:r>
            <a:r>
              <a:rPr lang="en-US" sz="1600" u="sng" dirty="0"/>
              <a:t>This exception applies to Senate faculty only, and it may NOT be used during Fall 2020.</a:t>
            </a:r>
            <a:endParaRPr lang="en-US" sz="1600" dirty="0"/>
          </a:p>
          <a:p>
            <a:r>
              <a:rPr lang="en-US" sz="1600" dirty="0"/>
              <a:t>Under this temporary APM – 710-11 exception, use of paid medical leave are permitted for up to one course reduction for childcare-related reasons. </a:t>
            </a:r>
          </a:p>
          <a:p>
            <a:r>
              <a:rPr lang="en-US" sz="1600" dirty="0"/>
              <a:t>If any faculty member requests to use APM 710 for childcare in Spring semester, the Schools must work closely with APO to determine how much time this represents for the purposes of decrementing APM 710. This exception will be effective January 1, 2021, through May 18, 2021.</a:t>
            </a:r>
          </a:p>
          <a:p>
            <a:r>
              <a:rPr lang="en-US" sz="1600" dirty="0"/>
              <a:t>More information may be found on our </a:t>
            </a:r>
            <a:r>
              <a:rPr lang="en-US" sz="1600" dirty="0">
                <a:hlinkClick r:id="rId2"/>
              </a:rPr>
              <a:t>APO Website</a:t>
            </a:r>
            <a:r>
              <a:rPr lang="en-US" sz="1600" dirty="0"/>
              <a:t>.</a:t>
            </a:r>
          </a:p>
          <a:p>
            <a:pPr marL="0" indent="0">
              <a:buNone/>
            </a:pPr>
            <a:endParaRPr lang="en-US" sz="1600" dirty="0"/>
          </a:p>
          <a:p>
            <a:pPr lvl="0"/>
            <a:endParaRPr lang="en-US" dirty="0"/>
          </a:p>
        </p:txBody>
      </p:sp>
    </p:spTree>
    <p:extLst>
      <p:ext uri="{BB962C8B-B14F-4D97-AF65-F5344CB8AC3E}">
        <p14:creationId xmlns:p14="http://schemas.microsoft.com/office/powerpoint/2010/main" val="3333724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F7512-B294-0D46-9F3F-7ED2F4610629}"/>
              </a:ext>
            </a:extLst>
          </p:cNvPr>
          <p:cNvSpPr>
            <a:spLocks noGrp="1"/>
          </p:cNvSpPr>
          <p:nvPr>
            <p:ph type="title"/>
          </p:nvPr>
        </p:nvSpPr>
        <p:spPr>
          <a:xfrm>
            <a:off x="548123" y="585745"/>
            <a:ext cx="9182283" cy="734171"/>
          </a:xfrm>
        </p:spPr>
        <p:txBody>
          <a:bodyPr>
            <a:normAutofit fontScale="90000"/>
          </a:bodyPr>
          <a:lstStyle/>
          <a:p>
            <a:r>
              <a:rPr lang="en-US" sz="3200" dirty="0"/>
              <a:t>Process to Request APM 710 Sick Leave/Paid Medical Leave Exception for Childcare</a:t>
            </a:r>
          </a:p>
        </p:txBody>
      </p:sp>
      <p:sp>
        <p:nvSpPr>
          <p:cNvPr id="3" name="Content Placeholder 2">
            <a:extLst>
              <a:ext uri="{FF2B5EF4-FFF2-40B4-BE49-F238E27FC236}">
                <a16:creationId xmlns:a16="http://schemas.microsoft.com/office/drawing/2014/main" id="{4C01EFD8-0479-5A47-B55C-6A7FE61C99DB}"/>
              </a:ext>
            </a:extLst>
          </p:cNvPr>
          <p:cNvSpPr>
            <a:spLocks noGrp="1"/>
          </p:cNvSpPr>
          <p:nvPr>
            <p:ph idx="1"/>
          </p:nvPr>
        </p:nvSpPr>
        <p:spPr>
          <a:xfrm>
            <a:off x="548124" y="1677725"/>
            <a:ext cx="9182283" cy="4703556"/>
          </a:xfrm>
        </p:spPr>
        <p:txBody>
          <a:bodyPr>
            <a:noAutofit/>
          </a:bodyPr>
          <a:lstStyle/>
          <a:p>
            <a:r>
              <a:rPr lang="en-US" sz="1600" dirty="0"/>
              <a:t>The temporary exceptions APM - 710-11 do not affect eligibility for Emergency Paid Sick Leave (EPSL) or Expanded Paid Administrative Leave (EPAL) provided by University policy.  EPSL and EPAL may be taken before or after any accrued sick leave or paid medical leave is used or exhausted. </a:t>
            </a:r>
          </a:p>
          <a:p>
            <a:r>
              <a:rPr lang="en-US" sz="1600" dirty="0"/>
              <a:t>After consultation with the department chair and dean, the academic appointee works with the school to complete the new Leave of Absence Request form – Paid Medical Leave (APM 710) for Childcare (attached for your convenience and available on our website at (</a:t>
            </a:r>
            <a:r>
              <a:rPr lang="en-US" sz="1600" u="sng" dirty="0">
                <a:hlinkClick r:id="rId2" tooltip="https://academicpersonnel.ucmerced.edu/sites/academicpersonnel.ucmerced.edu/files/documents/paid_med_leave_apm710_covid-child-care_leave_of_absence_request.pdf"/>
              </a:rPr>
              <a:t>https://academicpersonnel.ucmerced.edu/sites/academicpersonnel.ucmerced.edu/files/documents/paid_med_leave_apm710_covid-child-care_leave_of_absence_request.pdf</a:t>
            </a:r>
            <a:r>
              <a:rPr lang="en-US" sz="1600" dirty="0"/>
              <a:t>)</a:t>
            </a:r>
          </a:p>
          <a:p>
            <a:r>
              <a:rPr lang="en-US" sz="1600" dirty="0"/>
              <a:t>School works with APO to determine percentage portion for decrementing APM 710 for Senate faculty</a:t>
            </a:r>
          </a:p>
          <a:p>
            <a:r>
              <a:rPr lang="en-US" sz="1600" dirty="0"/>
              <a:t>School routes completed form to Esmeralda Martinez &lt;</a:t>
            </a:r>
            <a:r>
              <a:rPr lang="en-US" sz="1600" u="sng" dirty="0">
                <a:hlinkClick r:id="rId3"/>
              </a:rPr>
              <a:t>emartinez35@ucmerced.edu</a:t>
            </a:r>
            <a:r>
              <a:rPr lang="en-US" sz="1600" dirty="0"/>
              <a:t>&gt; in APO for further processing </a:t>
            </a:r>
          </a:p>
          <a:p>
            <a:r>
              <a:rPr lang="en-US" sz="1600" dirty="0"/>
              <a:t>APO will work on obtaining approval from Vice Provost for Academic Personnel </a:t>
            </a:r>
          </a:p>
          <a:p>
            <a:r>
              <a:rPr lang="en-US" sz="1600" dirty="0"/>
              <a:t>APO will send email approval notification for paid medical leave for childcare </a:t>
            </a:r>
          </a:p>
        </p:txBody>
      </p:sp>
    </p:spTree>
    <p:extLst>
      <p:ext uri="{BB962C8B-B14F-4D97-AF65-F5344CB8AC3E}">
        <p14:creationId xmlns:p14="http://schemas.microsoft.com/office/powerpoint/2010/main" val="3859752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F7512-B294-0D46-9F3F-7ED2F4610629}"/>
              </a:ext>
            </a:extLst>
          </p:cNvPr>
          <p:cNvSpPr>
            <a:spLocks noGrp="1"/>
          </p:cNvSpPr>
          <p:nvPr>
            <p:ph type="title"/>
          </p:nvPr>
        </p:nvSpPr>
        <p:spPr>
          <a:xfrm>
            <a:off x="198784" y="363109"/>
            <a:ext cx="9396452" cy="734171"/>
          </a:xfrm>
        </p:spPr>
        <p:txBody>
          <a:bodyPr>
            <a:normAutofit fontScale="90000"/>
          </a:bodyPr>
          <a:lstStyle/>
          <a:p>
            <a:r>
              <a:rPr lang="en-US" sz="3200" dirty="0"/>
              <a:t>Interim COVID-Related Dependent Care Modified Duties</a:t>
            </a:r>
          </a:p>
        </p:txBody>
      </p:sp>
      <p:sp>
        <p:nvSpPr>
          <p:cNvPr id="3" name="Content Placeholder 2">
            <a:extLst>
              <a:ext uri="{FF2B5EF4-FFF2-40B4-BE49-F238E27FC236}">
                <a16:creationId xmlns:a16="http://schemas.microsoft.com/office/drawing/2014/main" id="{4C01EFD8-0479-5A47-B55C-6A7FE61C99DB}"/>
              </a:ext>
            </a:extLst>
          </p:cNvPr>
          <p:cNvSpPr>
            <a:spLocks noGrp="1"/>
          </p:cNvSpPr>
          <p:nvPr>
            <p:ph idx="1"/>
          </p:nvPr>
        </p:nvSpPr>
        <p:spPr>
          <a:xfrm>
            <a:off x="548124" y="922352"/>
            <a:ext cx="9182283" cy="5458930"/>
          </a:xfrm>
        </p:spPr>
        <p:txBody>
          <a:bodyPr>
            <a:noAutofit/>
          </a:bodyPr>
          <a:lstStyle/>
          <a:p>
            <a:r>
              <a:rPr lang="en-US" sz="1600" dirty="0"/>
              <a:t>Senate faculty under the purview of Academic Personnel Manual 760-28(a) and with dependent care responsibilities of 50% time or more will be eligible for up to two academic terms of Interim COVID-Related Dependent Care Modified Duties during academic years 2020-2021 and 2021-2022. </a:t>
            </a:r>
          </a:p>
          <a:p>
            <a:r>
              <a:rPr lang="en-US" sz="1600" dirty="0"/>
              <a:t>Interim COVID-Related Dependent Care Modified Duties will cover dependents of all ages, including children and dependent adults and elders. </a:t>
            </a:r>
          </a:p>
          <a:p>
            <a:r>
              <a:rPr lang="en-US" sz="1600" dirty="0"/>
              <a:t>Full-time Senate faculty members who are considered for Interim COVID-Related Dependent Care Modified Duties will remain full-time employees of UC Merced and continue to accumulate all benefits and sabbatical credits while serving the University. </a:t>
            </a:r>
          </a:p>
          <a:p>
            <a:r>
              <a:rPr lang="en-US" sz="1600" dirty="0"/>
              <a:t>Furthermore, Interim COVID-Related Dependent Care Modified Duties will not be considered in assessing personnel cases or affect future requests for Active Service Modified Duties; it will not adversely affect how a candidate’s dossier is considered by the department, the dean’s office, or the Committee on Academic Personnel (CAP). </a:t>
            </a:r>
          </a:p>
          <a:p>
            <a:r>
              <a:rPr lang="en-US" sz="1600" dirty="0"/>
              <a:t>With the exception of Fall 2020, such requests should be initiated no later than three (3) months prior to the beginning of the semester in which the modified duties will occur. Chairs, with input from deans, will work to accommodate requests on a case-by-case basis, considering the curriculum of the department, the need to offer required courses, availability of alternative instructors, and number of individuals requesting these modified duties in the same term. </a:t>
            </a:r>
          </a:p>
        </p:txBody>
      </p:sp>
    </p:spTree>
    <p:extLst>
      <p:ext uri="{BB962C8B-B14F-4D97-AF65-F5344CB8AC3E}">
        <p14:creationId xmlns:p14="http://schemas.microsoft.com/office/powerpoint/2010/main" val="39687130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{2F834EA3-BCFD-5748-B2F3-A55CB9B9BE8D}tf10001060</Template>
  <TotalTime>2217</TotalTime>
  <Words>1886</Words>
  <Application>Microsoft Macintosh PowerPoint</Application>
  <PresentationFormat>Widescreen</PresentationFormat>
  <Paragraphs>95</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Trebuchet MS</vt:lpstr>
      <vt:lpstr>Wingdings 3</vt:lpstr>
      <vt:lpstr>Facet</vt:lpstr>
      <vt:lpstr>Overview of academic personnel COVID-related Leaves and Programs</vt:lpstr>
      <vt:lpstr>Comparison: EPAL &amp; EPSL (1 of 3)  Summary of the two COVID-19 related paid leave provisions potentially available to academic appointees.</vt:lpstr>
      <vt:lpstr>Comparison: EPAL &amp; EPSL (2 of 3) </vt:lpstr>
      <vt:lpstr>Comparison: EPAL &amp; EPSL (3 of 3) </vt:lpstr>
      <vt:lpstr>Reminder (1 of 2): Stop the Clock, APM 133-17 h.</vt:lpstr>
      <vt:lpstr>Reminder (2 of 2): Stop the Clock, APM 133-17 h.</vt:lpstr>
      <vt:lpstr>APM 710-11 Paid Medical Leave Exception for Childcare</vt:lpstr>
      <vt:lpstr>Process to Request APM 710 Sick Leave/Paid Medical Leave Exception for Childcare</vt:lpstr>
      <vt:lpstr>Interim COVID-Related Dependent Care Modified Duties</vt:lpstr>
      <vt:lpstr>Examples of COVID-Related Dependent Care Modified Duties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Kelly Anders Assistant Vice Provost of Academic Personnel</dc:title>
  <dc:creator>Kelly Anders</dc:creator>
  <cp:lastModifiedBy>Esmeralda Martinez</cp:lastModifiedBy>
  <cp:revision>41</cp:revision>
  <dcterms:created xsi:type="dcterms:W3CDTF">2020-09-10T16:50:03Z</dcterms:created>
  <dcterms:modified xsi:type="dcterms:W3CDTF">2021-04-15T22:18:51Z</dcterms:modified>
</cp:coreProperties>
</file>