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2" r:id="rId2"/>
    <p:sldId id="270" r:id="rId3"/>
    <p:sldId id="267" r:id="rId4"/>
    <p:sldId id="273" r:id="rId5"/>
    <p:sldId id="275" r:id="rId6"/>
    <p:sldId id="276" r:id="rId7"/>
    <p:sldId id="280" r:id="rId8"/>
    <p:sldId id="274" r:id="rId9"/>
    <p:sldId id="278" r:id="rId10"/>
    <p:sldId id="279" r:id="rId11"/>
    <p:sldId id="281" r:id="rId12"/>
    <p:sldId id="282" r:id="rId13"/>
    <p:sldId id="283" r:id="rId14"/>
    <p:sldId id="28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8"/>
    <p:restoredTop sz="94709"/>
  </p:normalViewPr>
  <p:slideViewPr>
    <p:cSldViewPr snapToGrid="0" snapToObjects="1">
      <p:cViewPr varScale="1">
        <p:scale>
          <a:sx n="92" d="100"/>
          <a:sy n="92" d="100"/>
        </p:scale>
        <p:origin x="220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4526354-72FE-DC44-BAB7-7364FAF84CCD}"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FC282-7AF3-CD41-AE2F-E5B23B8D4EC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526354-72FE-DC44-BAB7-7364FAF84CCD}"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FC282-7AF3-CD41-AE2F-E5B23B8D4EC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526354-72FE-DC44-BAB7-7364FAF84CCD}"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FC282-7AF3-CD41-AE2F-E5B23B8D4EC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526354-72FE-DC44-BAB7-7364FAF84CCD}"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FC282-7AF3-CD41-AE2F-E5B23B8D4EC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526354-72FE-DC44-BAB7-7364FAF84CCD}"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FC282-7AF3-CD41-AE2F-E5B23B8D4EC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526354-72FE-DC44-BAB7-7364FAF84CCD}" type="datetimeFigureOut">
              <a:rPr lang="en-US" smtClean="0"/>
              <a:t>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FC282-7AF3-CD41-AE2F-E5B23B8D4EC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526354-72FE-DC44-BAB7-7364FAF84CCD}" type="datetimeFigureOut">
              <a:rPr lang="en-US" smtClean="0"/>
              <a:t>1/19/18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7FC282-7AF3-CD41-AE2F-E5B23B8D4EC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4526354-72FE-DC44-BAB7-7364FAF84CCD}" type="datetimeFigureOut">
              <a:rPr lang="en-US" smtClean="0"/>
              <a:t>1/19/18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7FC282-7AF3-CD41-AE2F-E5B23B8D4EC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26354-72FE-DC44-BAB7-7364FAF84CCD}" type="datetimeFigureOut">
              <a:rPr lang="en-US" smtClean="0"/>
              <a:t>1/19/18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7FC282-7AF3-CD41-AE2F-E5B23B8D4EC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526354-72FE-DC44-BAB7-7364FAF84CCD}" type="datetimeFigureOut">
              <a:rPr lang="en-US" smtClean="0"/>
              <a:t>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FC282-7AF3-CD41-AE2F-E5B23B8D4EC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526354-72FE-DC44-BAB7-7364FAF84CCD}" type="datetimeFigureOut">
              <a:rPr lang="en-US" smtClean="0"/>
              <a:t>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FC282-7AF3-CD41-AE2F-E5B23B8D4EC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26354-72FE-DC44-BAB7-7364FAF84CCD}" type="datetimeFigureOut">
              <a:rPr lang="en-US" smtClean="0"/>
              <a:t>1/19/18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FC282-7AF3-CD41-AE2F-E5B23B8D4EC3}" type="slidenum">
              <a:rPr lang="en-US" smtClean="0"/>
              <a:t>‹#›</a:t>
            </a:fld>
            <a:endParaRPr lang="en-US"/>
          </a:p>
        </p:txBody>
      </p:sp>
    </p:spTree>
    <p:extLst>
      <p:ext uri="{BB962C8B-B14F-4D97-AF65-F5344CB8AC3E}">
        <p14:creationId xmlns:p14="http://schemas.microsoft.com/office/powerpoint/2010/main" val="1238965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9986" y="1318836"/>
            <a:ext cx="8575342" cy="4777164"/>
          </a:xfrm>
          <a:prstGeom prst="rect">
            <a:avLst/>
          </a:prstGeom>
        </p:spPr>
      </p:pic>
      <p:sp>
        <p:nvSpPr>
          <p:cNvPr id="5" name="Rectangle 4"/>
          <p:cNvSpPr/>
          <p:nvPr/>
        </p:nvSpPr>
        <p:spPr>
          <a:xfrm>
            <a:off x="499986" y="243248"/>
            <a:ext cx="7965141" cy="830997"/>
          </a:xfrm>
          <a:prstGeom prst="rect">
            <a:avLst/>
          </a:prstGeom>
        </p:spPr>
        <p:txBody>
          <a:bodyPr wrap="square">
            <a:spAutoFit/>
          </a:bodyPr>
          <a:lstStyle/>
          <a:p>
            <a:r>
              <a:rPr lang="en-US" sz="1600" dirty="0"/>
              <a:t>Once you log into ACRS using the link : </a:t>
            </a:r>
            <a:r>
              <a:rPr lang="en-US" sz="1600" dirty="0" err="1"/>
              <a:t>account.interfolio.com</a:t>
            </a:r>
            <a:r>
              <a:rPr lang="en-US" sz="1600" dirty="0"/>
              <a:t>/</a:t>
            </a:r>
            <a:r>
              <a:rPr lang="en-US" sz="1600" dirty="0" err="1"/>
              <a:t>sso</a:t>
            </a:r>
            <a:r>
              <a:rPr lang="en-US" sz="1600" dirty="0"/>
              <a:t> </a:t>
            </a:r>
            <a:r>
              <a:rPr lang="en-US" sz="1600" dirty="0"/>
              <a:t>, you will see the page below. Please </a:t>
            </a:r>
            <a:r>
              <a:rPr lang="en-US" sz="1600" dirty="0"/>
              <a:t>type in “</a:t>
            </a:r>
            <a:r>
              <a:rPr lang="en-US" sz="1600" dirty="0" err="1"/>
              <a:t>merced</a:t>
            </a:r>
            <a:r>
              <a:rPr lang="en-US" sz="1600" dirty="0"/>
              <a:t>” and UC Merced will show up in the dropdown. Please select “University of California-Merced” and click on “Sign in” button</a:t>
            </a:r>
          </a:p>
        </p:txBody>
      </p:sp>
      <p:cxnSp>
        <p:nvCxnSpPr>
          <p:cNvPr id="6" name="Straight Arrow Connector 5"/>
          <p:cNvCxnSpPr/>
          <p:nvPr/>
        </p:nvCxnSpPr>
        <p:spPr>
          <a:xfrm>
            <a:off x="710492" y="3973628"/>
            <a:ext cx="385884" cy="37962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751667" y="5180025"/>
            <a:ext cx="444179" cy="72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305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4409" y="167986"/>
            <a:ext cx="6244937" cy="415498"/>
          </a:xfrm>
          <a:prstGeom prst="rect">
            <a:avLst/>
          </a:prstGeom>
          <a:noFill/>
        </p:spPr>
        <p:txBody>
          <a:bodyPr wrap="square" rtlCol="0">
            <a:spAutoFit/>
          </a:bodyPr>
          <a:lstStyle/>
          <a:p>
            <a:r>
              <a:rPr lang="en-US" sz="2100"/>
              <a:t>Downloading Packet</a:t>
            </a:r>
          </a:p>
        </p:txBody>
      </p:sp>
      <p:pic>
        <p:nvPicPr>
          <p:cNvPr id="5" name="Picture 4"/>
          <p:cNvPicPr>
            <a:picLocks noChangeAspect="1"/>
          </p:cNvPicPr>
          <p:nvPr/>
        </p:nvPicPr>
        <p:blipFill>
          <a:blip r:embed="rId2"/>
          <a:stretch>
            <a:fillRect/>
          </a:stretch>
        </p:blipFill>
        <p:spPr>
          <a:xfrm>
            <a:off x="1828800" y="708175"/>
            <a:ext cx="5985163" cy="6105728"/>
          </a:xfrm>
          <a:prstGeom prst="rect">
            <a:avLst/>
          </a:prstGeom>
        </p:spPr>
      </p:pic>
    </p:spTree>
    <p:extLst>
      <p:ext uri="{BB962C8B-B14F-4D97-AF65-F5344CB8AC3E}">
        <p14:creationId xmlns:p14="http://schemas.microsoft.com/office/powerpoint/2010/main" val="1607683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4409" y="167986"/>
            <a:ext cx="8503227" cy="1384995"/>
          </a:xfrm>
          <a:prstGeom prst="rect">
            <a:avLst/>
          </a:prstGeom>
          <a:noFill/>
        </p:spPr>
        <p:txBody>
          <a:bodyPr wrap="square" rtlCol="0">
            <a:spAutoFit/>
          </a:bodyPr>
          <a:lstStyle/>
          <a:p>
            <a:r>
              <a:rPr lang="en-US" sz="2100" dirty="0" smtClean="0"/>
              <a:t>Please click on ”select all” to download the entire packet.</a:t>
            </a:r>
          </a:p>
          <a:p>
            <a:endParaRPr lang="en-US" sz="2100" dirty="0"/>
          </a:p>
          <a:p>
            <a:r>
              <a:rPr lang="en-US" sz="2100" dirty="0" smtClean="0"/>
              <a:t>You may then choose to download it in the form of a PDF or a zip file.</a:t>
            </a:r>
          </a:p>
          <a:p>
            <a:endParaRPr lang="en-US" sz="2100" dirty="0"/>
          </a:p>
        </p:txBody>
      </p:sp>
      <p:pic>
        <p:nvPicPr>
          <p:cNvPr id="5" name="Picture 4"/>
          <p:cNvPicPr>
            <a:picLocks noChangeAspect="1"/>
          </p:cNvPicPr>
          <p:nvPr/>
        </p:nvPicPr>
        <p:blipFill>
          <a:blip r:embed="rId2"/>
          <a:stretch>
            <a:fillRect/>
          </a:stretch>
        </p:blipFill>
        <p:spPr>
          <a:xfrm>
            <a:off x="1898073" y="1190388"/>
            <a:ext cx="5612203" cy="5667612"/>
          </a:xfrm>
          <a:prstGeom prst="rect">
            <a:avLst/>
          </a:prstGeom>
        </p:spPr>
      </p:pic>
      <p:sp>
        <p:nvSpPr>
          <p:cNvPr id="6" name="Oval 5"/>
          <p:cNvSpPr/>
          <p:nvPr/>
        </p:nvSpPr>
        <p:spPr>
          <a:xfrm>
            <a:off x="2757054" y="5971308"/>
            <a:ext cx="1814946" cy="6511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4523508" y="5971308"/>
            <a:ext cx="1814946" cy="6511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000898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4409" y="167986"/>
            <a:ext cx="8503227" cy="1061829"/>
          </a:xfrm>
          <a:prstGeom prst="rect">
            <a:avLst/>
          </a:prstGeom>
          <a:noFill/>
        </p:spPr>
        <p:txBody>
          <a:bodyPr wrap="square" rtlCol="0">
            <a:spAutoFit/>
          </a:bodyPr>
          <a:lstStyle/>
          <a:p>
            <a:r>
              <a:rPr lang="en-US" sz="2100" dirty="0" smtClean="0"/>
              <a:t>Once you click on Download Zip or Download PDF and a secure link is sent to your email inbox. You may ignore the email and directly click on “return case”.</a:t>
            </a:r>
          </a:p>
        </p:txBody>
      </p:sp>
      <p:pic>
        <p:nvPicPr>
          <p:cNvPr id="5" name="Picture 4"/>
          <p:cNvPicPr>
            <a:picLocks noChangeAspect="1"/>
          </p:cNvPicPr>
          <p:nvPr/>
        </p:nvPicPr>
        <p:blipFill>
          <a:blip r:embed="rId2"/>
          <a:stretch>
            <a:fillRect/>
          </a:stretch>
        </p:blipFill>
        <p:spPr>
          <a:xfrm>
            <a:off x="143849" y="1551724"/>
            <a:ext cx="8804345" cy="4142493"/>
          </a:xfrm>
          <a:prstGeom prst="rect">
            <a:avLst/>
          </a:prstGeom>
        </p:spPr>
      </p:pic>
      <p:sp>
        <p:nvSpPr>
          <p:cNvPr id="6" name="Oval 5"/>
          <p:cNvSpPr/>
          <p:nvPr/>
        </p:nvSpPr>
        <p:spPr>
          <a:xfrm>
            <a:off x="7633855" y="1427018"/>
            <a:ext cx="1510145" cy="5108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899017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4409" y="167986"/>
            <a:ext cx="8503227" cy="415498"/>
          </a:xfrm>
          <a:prstGeom prst="rect">
            <a:avLst/>
          </a:prstGeom>
          <a:noFill/>
        </p:spPr>
        <p:txBody>
          <a:bodyPr wrap="square" rtlCol="0">
            <a:spAutoFit/>
          </a:bodyPr>
          <a:lstStyle/>
          <a:p>
            <a:r>
              <a:rPr lang="en-US" sz="2100" dirty="0" smtClean="0"/>
              <a:t>You may now click on the “bell icon”</a:t>
            </a:r>
          </a:p>
        </p:txBody>
      </p:sp>
      <p:pic>
        <p:nvPicPr>
          <p:cNvPr id="5" name="Picture 4"/>
          <p:cNvPicPr>
            <a:picLocks noChangeAspect="1"/>
          </p:cNvPicPr>
          <p:nvPr/>
        </p:nvPicPr>
        <p:blipFill>
          <a:blip r:embed="rId2"/>
          <a:stretch>
            <a:fillRect/>
          </a:stretch>
        </p:blipFill>
        <p:spPr>
          <a:xfrm>
            <a:off x="0" y="1066288"/>
            <a:ext cx="9144000" cy="4725423"/>
          </a:xfrm>
          <a:prstGeom prst="rect">
            <a:avLst/>
          </a:prstGeom>
        </p:spPr>
      </p:pic>
      <p:sp>
        <p:nvSpPr>
          <p:cNvPr id="6" name="Oval 5"/>
          <p:cNvSpPr/>
          <p:nvPr/>
        </p:nvSpPr>
        <p:spPr>
          <a:xfrm>
            <a:off x="7980218" y="1233054"/>
            <a:ext cx="1011382" cy="4831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24199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04397" y="284755"/>
            <a:ext cx="4793096" cy="2595835"/>
          </a:xfrm>
          <a:prstGeom prst="rect">
            <a:avLst/>
          </a:prstGeom>
        </p:spPr>
      </p:pic>
      <p:pic>
        <p:nvPicPr>
          <p:cNvPr id="5" name="Picture 4"/>
          <p:cNvPicPr>
            <a:picLocks noChangeAspect="1"/>
          </p:cNvPicPr>
          <p:nvPr/>
        </p:nvPicPr>
        <p:blipFill>
          <a:blip r:embed="rId3"/>
          <a:stretch>
            <a:fillRect/>
          </a:stretch>
        </p:blipFill>
        <p:spPr>
          <a:xfrm>
            <a:off x="2029402" y="3753503"/>
            <a:ext cx="4143087" cy="2786998"/>
          </a:xfrm>
          <a:prstGeom prst="rect">
            <a:avLst/>
          </a:prstGeom>
        </p:spPr>
      </p:pic>
      <p:cxnSp>
        <p:nvCxnSpPr>
          <p:cNvPr id="6" name="Straight Arrow Connector 5"/>
          <p:cNvCxnSpPr/>
          <p:nvPr/>
        </p:nvCxnSpPr>
        <p:spPr>
          <a:xfrm>
            <a:off x="2493818" y="1343891"/>
            <a:ext cx="441596" cy="67918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048000" y="5458691"/>
            <a:ext cx="441596" cy="67918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97493" y="3948545"/>
            <a:ext cx="2313998" cy="1477328"/>
          </a:xfrm>
          <a:prstGeom prst="rect">
            <a:avLst/>
          </a:prstGeom>
          <a:noFill/>
        </p:spPr>
        <p:txBody>
          <a:bodyPr wrap="square" rtlCol="0">
            <a:spAutoFit/>
          </a:bodyPr>
          <a:lstStyle/>
          <a:p>
            <a:r>
              <a:rPr lang="en-US" dirty="0" smtClean="0"/>
              <a:t>Clicking on “Download Now” will begin the download in your “downloads” folder on your computer.</a:t>
            </a:r>
            <a:endParaRPr lang="en-US" dirty="0"/>
          </a:p>
        </p:txBody>
      </p:sp>
    </p:spTree>
    <p:extLst>
      <p:ext uri="{BB962C8B-B14F-4D97-AF65-F5344CB8AC3E}">
        <p14:creationId xmlns:p14="http://schemas.microsoft.com/office/powerpoint/2010/main" val="702517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0969" y="1052944"/>
            <a:ext cx="7212515" cy="5685911"/>
          </a:xfrm>
          <a:prstGeom prst="rect">
            <a:avLst/>
          </a:prstGeom>
        </p:spPr>
      </p:pic>
      <p:sp>
        <p:nvSpPr>
          <p:cNvPr id="5" name="Rectangle 4"/>
          <p:cNvSpPr/>
          <p:nvPr/>
        </p:nvSpPr>
        <p:spPr>
          <a:xfrm>
            <a:off x="284418" y="292703"/>
            <a:ext cx="8665618" cy="646331"/>
          </a:xfrm>
          <a:prstGeom prst="rect">
            <a:avLst/>
          </a:prstGeom>
        </p:spPr>
        <p:txBody>
          <a:bodyPr wrap="square">
            <a:spAutoFit/>
          </a:bodyPr>
          <a:lstStyle/>
          <a:p>
            <a:r>
              <a:rPr lang="en-US" dirty="0"/>
              <a:t>Please type in your </a:t>
            </a:r>
            <a:r>
              <a:rPr lang="en-US" dirty="0" err="1"/>
              <a:t>UCMNet</a:t>
            </a:r>
            <a:r>
              <a:rPr lang="en-US" dirty="0"/>
              <a:t> ID and Password and click on “login” button in the page (below). </a:t>
            </a:r>
          </a:p>
        </p:txBody>
      </p:sp>
    </p:spTree>
    <p:extLst>
      <p:ext uri="{BB962C8B-B14F-4D97-AF65-F5344CB8AC3E}">
        <p14:creationId xmlns:p14="http://schemas.microsoft.com/office/powerpoint/2010/main" val="1765258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0108" y="304801"/>
            <a:ext cx="8963891" cy="5709806"/>
          </a:xfrm>
          <a:prstGeom prst="rect">
            <a:avLst/>
          </a:prstGeom>
        </p:spPr>
      </p:pic>
      <p:cxnSp>
        <p:nvCxnSpPr>
          <p:cNvPr id="5" name="Straight Arrow Connector 4"/>
          <p:cNvCxnSpPr/>
          <p:nvPr/>
        </p:nvCxnSpPr>
        <p:spPr>
          <a:xfrm>
            <a:off x="7017753" y="1286362"/>
            <a:ext cx="540696" cy="346123"/>
          </a:xfrm>
          <a:prstGeom prst="straightConnector1">
            <a:avLst/>
          </a:prstGeom>
          <a:ln w="85725">
            <a:solidFill>
              <a:srgbClr val="C00000"/>
            </a:solidFill>
            <a:tailEnd type="triangle"/>
          </a:ln>
          <a:effectLst>
            <a:outerShdw blurRad="254000" dist="508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18809" y="743842"/>
            <a:ext cx="1998944" cy="715581"/>
          </a:xfrm>
          <a:prstGeom prst="rect">
            <a:avLst/>
          </a:prstGeom>
          <a:noFill/>
        </p:spPr>
        <p:txBody>
          <a:bodyPr wrap="square" rtlCol="0">
            <a:spAutoFit/>
          </a:bodyPr>
          <a:lstStyle/>
          <a:p>
            <a:r>
              <a:rPr lang="en-US" sz="1350" dirty="0">
                <a:solidFill>
                  <a:srgbClr val="FF0000"/>
                </a:solidFill>
              </a:rPr>
              <a:t>You may read the </a:t>
            </a:r>
            <a:r>
              <a:rPr lang="en-US" sz="1350">
                <a:solidFill>
                  <a:srgbClr val="FF0000"/>
                </a:solidFill>
              </a:rPr>
              <a:t>case by clicking on the “Read” button.</a:t>
            </a:r>
            <a:endParaRPr lang="en-US" sz="1350" dirty="0">
              <a:solidFill>
                <a:srgbClr val="FF0000"/>
              </a:solidFill>
            </a:endParaRPr>
          </a:p>
        </p:txBody>
      </p:sp>
    </p:spTree>
    <p:extLst>
      <p:ext uri="{BB962C8B-B14F-4D97-AF65-F5344CB8AC3E}">
        <p14:creationId xmlns:p14="http://schemas.microsoft.com/office/powerpoint/2010/main" val="1295983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8091" y="890772"/>
            <a:ext cx="8941415" cy="4845009"/>
          </a:xfrm>
          <a:prstGeom prst="rect">
            <a:avLst/>
          </a:prstGeom>
        </p:spPr>
      </p:pic>
      <p:sp>
        <p:nvSpPr>
          <p:cNvPr id="5" name="TextBox 4"/>
          <p:cNvSpPr txBox="1"/>
          <p:nvPr/>
        </p:nvSpPr>
        <p:spPr>
          <a:xfrm>
            <a:off x="118290" y="94635"/>
            <a:ext cx="8901019" cy="584775"/>
          </a:xfrm>
          <a:prstGeom prst="rect">
            <a:avLst/>
          </a:prstGeom>
          <a:noFill/>
        </p:spPr>
        <p:txBody>
          <a:bodyPr wrap="square" rtlCol="0">
            <a:spAutoFit/>
          </a:bodyPr>
          <a:lstStyle/>
          <a:p>
            <a:r>
              <a:rPr lang="en-US" sz="1600" dirty="0"/>
              <a:t>You may either click on the documents on the left hand menu to read through them, or click on “next material” button to move to the next document.</a:t>
            </a:r>
            <a:endParaRPr lang="en-US" sz="1600" dirty="0"/>
          </a:p>
        </p:txBody>
      </p:sp>
      <p:cxnSp>
        <p:nvCxnSpPr>
          <p:cNvPr id="7" name="Straight Arrow Connector 6"/>
          <p:cNvCxnSpPr/>
          <p:nvPr/>
        </p:nvCxnSpPr>
        <p:spPr>
          <a:xfrm>
            <a:off x="5624946" y="5153891"/>
            <a:ext cx="499246" cy="38260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98091" y="2485773"/>
            <a:ext cx="1336437" cy="1881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46369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4984" y="1612250"/>
            <a:ext cx="8928179" cy="4464090"/>
          </a:xfrm>
          <a:prstGeom prst="rect">
            <a:avLst/>
          </a:prstGeom>
        </p:spPr>
      </p:pic>
      <p:sp>
        <p:nvSpPr>
          <p:cNvPr id="6" name="TextBox 5"/>
          <p:cNvSpPr txBox="1"/>
          <p:nvPr/>
        </p:nvSpPr>
        <p:spPr>
          <a:xfrm>
            <a:off x="304581" y="223470"/>
            <a:ext cx="8728583" cy="1323439"/>
          </a:xfrm>
          <a:prstGeom prst="rect">
            <a:avLst/>
          </a:prstGeom>
          <a:noFill/>
        </p:spPr>
        <p:txBody>
          <a:bodyPr wrap="square" rtlCol="0">
            <a:spAutoFit/>
          </a:bodyPr>
          <a:lstStyle/>
          <a:p>
            <a:r>
              <a:rPr lang="en-US" sz="1600" dirty="0"/>
              <a:t>You may also add annotations to the candidate documents for your reference. These annotations will be private to your account and cannot be viewed by any other member.</a:t>
            </a:r>
          </a:p>
          <a:p>
            <a:endParaRPr lang="en-US" sz="1600" dirty="0"/>
          </a:p>
          <a:p>
            <a:r>
              <a:rPr lang="en-US" sz="1600" dirty="0"/>
              <a:t>To add annotations. Click on the edit icon (in the bottom right corner) and choose the type of annotation you would like to use. There are three choices “Point”, “Area”, ”Text” to choose from. </a:t>
            </a:r>
            <a:endParaRPr lang="en-US" sz="1600" dirty="0"/>
          </a:p>
        </p:txBody>
      </p:sp>
      <p:cxnSp>
        <p:nvCxnSpPr>
          <p:cNvPr id="7" name="Straight Arrow Connector 6"/>
          <p:cNvCxnSpPr/>
          <p:nvPr/>
        </p:nvCxnSpPr>
        <p:spPr>
          <a:xfrm>
            <a:off x="7758545" y="5555673"/>
            <a:ext cx="435675" cy="3690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4938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9090" y="1091637"/>
            <a:ext cx="6345821" cy="923330"/>
          </a:xfrm>
          <a:prstGeom prst="rect">
            <a:avLst/>
          </a:prstGeom>
          <a:noFill/>
        </p:spPr>
        <p:txBody>
          <a:bodyPr wrap="square" rtlCol="0">
            <a:spAutoFit/>
          </a:bodyPr>
          <a:lstStyle/>
          <a:p>
            <a:r>
              <a:rPr lang="en-US" sz="1350" dirty="0"/>
              <a:t>Annotations can also be exported in the form of PDF. </a:t>
            </a:r>
          </a:p>
          <a:p>
            <a:endParaRPr lang="en-US" sz="1350" dirty="0"/>
          </a:p>
          <a:p>
            <a:r>
              <a:rPr lang="en-US" sz="1350" dirty="0"/>
              <a:t>To export all your annotations, Please click on the “Annotations” tab and  </a:t>
            </a:r>
            <a:r>
              <a:rPr lang="en-US" sz="1350" dirty="0"/>
              <a:t>t</a:t>
            </a:r>
            <a:r>
              <a:rPr lang="en-US" sz="1350" dirty="0"/>
              <a:t>hen click on the export button shown with an arrow in the screenshot below.</a:t>
            </a:r>
            <a:endParaRPr lang="en-US" sz="1350" dirty="0"/>
          </a:p>
        </p:txBody>
      </p:sp>
      <p:pic>
        <p:nvPicPr>
          <p:cNvPr id="5" name="Picture 4"/>
          <p:cNvPicPr>
            <a:picLocks noChangeAspect="1"/>
          </p:cNvPicPr>
          <p:nvPr/>
        </p:nvPicPr>
        <p:blipFill>
          <a:blip r:embed="rId2"/>
          <a:stretch>
            <a:fillRect/>
          </a:stretch>
        </p:blipFill>
        <p:spPr>
          <a:xfrm>
            <a:off x="1143000" y="2156060"/>
            <a:ext cx="6858000" cy="2545882"/>
          </a:xfrm>
          <a:prstGeom prst="rect">
            <a:avLst/>
          </a:prstGeom>
        </p:spPr>
      </p:pic>
      <p:sp>
        <p:nvSpPr>
          <p:cNvPr id="6" name="Oval 5"/>
          <p:cNvSpPr/>
          <p:nvPr/>
        </p:nvSpPr>
        <p:spPr>
          <a:xfrm>
            <a:off x="1681223" y="2619496"/>
            <a:ext cx="711843" cy="1736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 name="Straight Arrow Connector 6"/>
          <p:cNvCxnSpPr/>
          <p:nvPr/>
        </p:nvCxnSpPr>
        <p:spPr>
          <a:xfrm flipV="1">
            <a:off x="2256340" y="2932012"/>
            <a:ext cx="249579" cy="1890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18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49344"/>
            <a:ext cx="7886700" cy="1325563"/>
          </a:xfrm>
        </p:spPr>
        <p:txBody>
          <a:bodyPr/>
          <a:lstStyle/>
          <a:p>
            <a:r>
              <a:rPr lang="en-US" dirty="0" smtClean="0"/>
              <a:t>Downloading Case from ACRS</a:t>
            </a:r>
            <a:endParaRPr lang="en-US" dirty="0"/>
          </a:p>
        </p:txBody>
      </p:sp>
    </p:spTree>
    <p:extLst>
      <p:ext uri="{BB962C8B-B14F-4D97-AF65-F5344CB8AC3E}">
        <p14:creationId xmlns:p14="http://schemas.microsoft.com/office/powerpoint/2010/main" val="157905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485" y="1066815"/>
            <a:ext cx="8804345" cy="4142493"/>
          </a:xfrm>
          <a:prstGeom prst="rect">
            <a:avLst/>
          </a:prstGeom>
        </p:spPr>
      </p:pic>
      <p:cxnSp>
        <p:nvCxnSpPr>
          <p:cNvPr id="5" name="Straight Arrow Connector 4"/>
          <p:cNvCxnSpPr/>
          <p:nvPr/>
        </p:nvCxnSpPr>
        <p:spPr>
          <a:xfrm>
            <a:off x="8003459" y="1187558"/>
            <a:ext cx="390646" cy="30904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1486" y="198998"/>
            <a:ext cx="8736651" cy="584775"/>
          </a:xfrm>
          <a:prstGeom prst="rect">
            <a:avLst/>
          </a:prstGeom>
          <a:noFill/>
        </p:spPr>
        <p:txBody>
          <a:bodyPr wrap="square" rtlCol="0">
            <a:spAutoFit/>
          </a:bodyPr>
          <a:lstStyle/>
          <a:p>
            <a:r>
              <a:rPr lang="en-US" sz="1600" dirty="0"/>
              <a:t>If you prefer to read the case offline, please click on “download” button located on the top right corner of the screen.</a:t>
            </a:r>
            <a:endParaRPr lang="en-US" sz="1600" dirty="0"/>
          </a:p>
        </p:txBody>
      </p:sp>
    </p:spTree>
    <p:extLst>
      <p:ext uri="{BB962C8B-B14F-4D97-AF65-F5344CB8AC3E}">
        <p14:creationId xmlns:p14="http://schemas.microsoft.com/office/powerpoint/2010/main" val="195691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063838"/>
            <a:ext cx="9144000" cy="4730324"/>
          </a:xfrm>
          <a:prstGeom prst="rect">
            <a:avLst/>
          </a:prstGeom>
        </p:spPr>
      </p:pic>
      <p:sp>
        <p:nvSpPr>
          <p:cNvPr id="7" name="Oval 6"/>
          <p:cNvSpPr/>
          <p:nvPr/>
        </p:nvSpPr>
        <p:spPr>
          <a:xfrm>
            <a:off x="7167623" y="1975260"/>
            <a:ext cx="1976377" cy="5445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204514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430</TotalTime>
  <Words>358</Words>
  <Application>Microsoft Macintosh PowerPoint</Application>
  <PresentationFormat>On-screen Show (4:3)</PresentationFormat>
  <Paragraphs>19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Downloading Case from ACRS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Mubeena Salaam</dc:creator>
  <cp:lastModifiedBy>Mubeena Salaam</cp:lastModifiedBy>
  <cp:revision>28</cp:revision>
  <dcterms:created xsi:type="dcterms:W3CDTF">2017-04-11T01:31:54Z</dcterms:created>
  <dcterms:modified xsi:type="dcterms:W3CDTF">2018-01-20T00:01:26Z</dcterms:modified>
</cp:coreProperties>
</file>